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8"/>
  </p:notesMasterIdLst>
  <p:sldIdLst>
    <p:sldId id="434" r:id="rId5"/>
    <p:sldId id="503" r:id="rId6"/>
    <p:sldId id="504" r:id="rId7"/>
    <p:sldId id="543" r:id="rId9"/>
    <p:sldId id="506" r:id="rId10"/>
    <p:sldId id="512" r:id="rId11"/>
    <p:sldId id="544" r:id="rId12"/>
    <p:sldId id="514" r:id="rId13"/>
    <p:sldId id="545" r:id="rId14"/>
    <p:sldId id="515" r:id="rId15"/>
    <p:sldId id="516" r:id="rId16"/>
    <p:sldId id="517" r:id="rId17"/>
    <p:sldId id="518" r:id="rId18"/>
    <p:sldId id="521" r:id="rId19"/>
    <p:sldId id="574" r:id="rId20"/>
    <p:sldId id="524" r:id="rId21"/>
    <p:sldId id="527" r:id="rId22"/>
    <p:sldId id="575" r:id="rId23"/>
    <p:sldId id="530" r:id="rId24"/>
    <p:sldId id="532" r:id="rId25"/>
    <p:sldId id="573" r:id="rId26"/>
    <p:sldId id="533" r:id="rId27"/>
    <p:sldId id="534" r:id="rId28"/>
    <p:sldId id="536" r:id="rId29"/>
    <p:sldId id="576" r:id="rId30"/>
    <p:sldId id="540" r:id="rId31"/>
    <p:sldId id="541" r:id="rId32"/>
    <p:sldId id="577" r:id="rId33"/>
    <p:sldId id="276" r:id="rId34"/>
  </p:sldIdLst>
  <p:sldSz cx="9144000" cy="6858000" type="screen4x3"/>
  <p:notesSz cx="9723120" cy="6858000"/>
  <p:custDataLst>
    <p:tags r:id="rId38"/>
  </p:custDataLst>
  <p:defaultTextStyle>
    <a:defPPr>
      <a:defRPr lang="en-US"/>
    </a:defPPr>
    <a:lvl1pPr marL="0" lvl="0" indent="0" algn="l" defTabSz="914400" rtl="0" eaLnBrk="0" fontAlgn="base" latinLnBrk="0" hangingPunct="0">
      <a:lnSpc>
        <a:spcPct val="100000"/>
      </a:lnSpc>
      <a:spcBef>
        <a:spcPct val="0"/>
      </a:spcBef>
      <a:spcAft>
        <a:spcPct val="0"/>
      </a:spcAft>
      <a:buSzPct val="85000"/>
      <a:buFont typeface="Wingdings" panose="05000000000000000000" pitchFamily="2" charset="2"/>
      <a:buNone/>
      <a:defRPr sz="2000" b="1"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SzPct val="85000"/>
      <a:buFont typeface="Wingdings" panose="05000000000000000000" pitchFamily="2" charset="2"/>
      <a:buNone/>
      <a:defRPr sz="20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85000"/>
      <a:buFont typeface="Wingdings" panose="05000000000000000000" pitchFamily="2" charset="2"/>
      <a:buNone/>
      <a:defRPr sz="20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85000"/>
      <a:buFont typeface="Wingdings" panose="05000000000000000000" pitchFamily="2" charset="2"/>
      <a:buNone/>
      <a:defRPr sz="20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85000"/>
      <a:buFont typeface="Wingdings" panose="05000000000000000000" pitchFamily="2" charset="2"/>
      <a:buNone/>
      <a:defRPr sz="20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SzPct val="85000"/>
      <a:buFont typeface="Wingdings" panose="05000000000000000000" pitchFamily="2" charset="2"/>
      <a:buNone/>
      <a:defRPr sz="20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SzPct val="85000"/>
      <a:buFont typeface="Wingdings" panose="05000000000000000000" pitchFamily="2" charset="2"/>
      <a:buNone/>
      <a:defRPr sz="20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SzPct val="85000"/>
      <a:buFont typeface="Wingdings" panose="05000000000000000000" pitchFamily="2" charset="2"/>
      <a:buNone/>
      <a:defRPr sz="20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SzPct val="85000"/>
      <a:buFont typeface="Wingdings" panose="05000000000000000000" pitchFamily="2" charset="2"/>
      <a:buNone/>
      <a:defRPr sz="2000" b="1"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FFFF"/>
    <a:srgbClr val="C0C0C0"/>
    <a:srgbClr val="2FBFFF"/>
    <a:srgbClr val="1C1C1C"/>
    <a:srgbClr val="969696"/>
    <a:srgbClr val="E36803"/>
    <a:srgbClr val="2829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5" d="100"/>
          <a:sy n="65" d="100"/>
        </p:scale>
        <p:origin x="-1536" y="-114"/>
      </p:cViewPr>
      <p:guideLst>
        <p:guide orient="horz" pos="2160"/>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notesMaster" Target="notesMasters/notesMaster1.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tags" Target="tags/tag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61793"/>
          <p:cNvSpPr>
            <a:spLocks noGrp="1" noChangeArrowheads="1"/>
          </p:cNvSpPr>
          <p:nvPr>
            <p:ph type="hdr" sz="quarter"/>
          </p:nvPr>
        </p:nvSpPr>
        <p:spPr bwMode="auto">
          <a:xfrm>
            <a:off x="0"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spcBef>
                <a:spcPct val="0"/>
              </a:spcBef>
              <a:buSzTx/>
              <a:defRPr sz="1200" b="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日期占位符 161794"/>
          <p:cNvSpPr>
            <a:spLocks noGrp="1" noChangeArrowheads="1"/>
          </p:cNvSpPr>
          <p:nvPr>
            <p:ph type="dt" idx="1"/>
          </p:nvPr>
        </p:nvSpPr>
        <p:spPr bwMode="auto">
          <a:xfrm>
            <a:off x="5507038"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spcBef>
                <a:spcPct val="0"/>
              </a:spcBef>
              <a:buSzTx/>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幻灯片图像占位符 161795"/>
          <p:cNvSpPr>
            <a:spLocks noGrp="1" noRot="1" noChangeAspect="1"/>
          </p:cNvSpPr>
          <p:nvPr>
            <p:ph type="sldImg" idx="2"/>
          </p:nvPr>
        </p:nvSpPr>
        <p:spPr>
          <a:xfrm>
            <a:off x="3148013" y="514350"/>
            <a:ext cx="3429000" cy="2571750"/>
          </a:xfrm>
          <a:prstGeom prst="rect">
            <a:avLst/>
          </a:prstGeom>
          <a:noFill/>
          <a:ln w="9525">
            <a:noFill/>
          </a:ln>
        </p:spPr>
      </p:sp>
      <p:sp>
        <p:nvSpPr>
          <p:cNvPr id="3077" name="文本占位符 161796"/>
          <p:cNvSpPr>
            <a:spLocks noGrp="1" noChangeArrowheads="1"/>
          </p:cNvSpPr>
          <p:nvPr>
            <p:ph type="body" sz="quarter" idx="3"/>
          </p:nvPr>
        </p:nvSpPr>
        <p:spPr bwMode="auto">
          <a:xfrm>
            <a:off x="971550" y="3257550"/>
            <a:ext cx="7780338"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Click to edit Master text styles</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Second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Third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Fourth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Fifth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078" name="页脚占位符 161797"/>
          <p:cNvSpPr>
            <a:spLocks noGrp="1" noChangeArrowheads="1"/>
          </p:cNvSpPr>
          <p:nvPr>
            <p:ph type="ftr" sz="quarter" idx="4"/>
          </p:nvPr>
        </p:nvSpPr>
        <p:spPr bwMode="auto">
          <a:xfrm>
            <a:off x="0"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ctr" eaLnBrk="1" hangingPunct="1">
              <a:spcBef>
                <a:spcPct val="0"/>
              </a:spcBef>
              <a:buSzTx/>
              <a:defRPr sz="1200" b="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灯片编号占位符 161798"/>
          <p:cNvSpPr>
            <a:spLocks noGrp="1" noChangeArrowheads="1"/>
          </p:cNvSpPr>
          <p:nvPr>
            <p:ph type="sldNum" sz="quarter" idx="5"/>
          </p:nvPr>
        </p:nvSpPr>
        <p:spPr bwMode="auto">
          <a:xfrm>
            <a:off x="5507038"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spcBef>
                <a:spcPct val="0"/>
              </a:spcBef>
              <a:buSzTx/>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C8AEB281-CD55-4829-BC40-2053F13BDDA1}"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页脚占位符 6"/>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日期占位符 7"/>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页脚占位符 2"/>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日期占位符 3"/>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日期占位符 2"/>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audio" Target="../media/audio2.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audio" Target="../media/audio2.wav"/><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audio" Target="../media/audio2.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spcBef>
                <a:spcPct val="0"/>
              </a:spcBef>
              <a:buSzTx/>
              <a:defRPr sz="1200" b="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spcBef>
                <a:spcPct val="0"/>
              </a:spcBef>
              <a:buSzTx/>
              <a:defRPr sz="1200" b="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spcBef>
                <a:spcPct val="0"/>
              </a:spcBef>
              <a:buSzTx/>
              <a:defRPr sz="1200" b="0">
                <a:latin typeface="+mn-lt"/>
              </a:defRPr>
            </a:lvl1p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round/>
          </a:ln>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round/>
          </a:ln>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round/>
          </a:ln>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utoUpdateAnimBg="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矩形 15"/>
          <p:cNvSpPr>
            <a:spLocks noChangeArrowheads="1"/>
          </p:cNvSpPr>
          <p:nvPr/>
        </p:nvSpPr>
        <p:spPr bwMode="auto">
          <a:xfrm>
            <a:off x="3071813" y="0"/>
            <a:ext cx="1417638" cy="6858000"/>
          </a:xfrm>
          <a:prstGeom prst="rect">
            <a:avLst/>
          </a:prstGeom>
          <a:solidFill>
            <a:schemeClr val="accent2">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矩形 16"/>
          <p:cNvSpPr>
            <a:spLocks noChangeArrowheads="1"/>
          </p:cNvSpPr>
          <p:nvPr/>
        </p:nvSpPr>
        <p:spPr bwMode="auto">
          <a:xfrm>
            <a:off x="0" y="0"/>
            <a:ext cx="3152775" cy="6858000"/>
          </a:xfrm>
          <a:prstGeom prst="rect">
            <a:avLst/>
          </a:prstGeom>
          <a:gradFill rotWithShape="1">
            <a:gsLst>
              <a:gs pos="0">
                <a:schemeClr val="accent2"/>
              </a:gs>
              <a:gs pos="100000">
                <a:srgbClr val="4084A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矩形 17"/>
          <p:cNvSpPr>
            <a:spLocks noChangeArrowheads="1"/>
          </p:cNvSpPr>
          <p:nvPr/>
        </p:nvSpPr>
        <p:spPr bwMode="auto">
          <a:xfrm>
            <a:off x="6902450" y="-9525"/>
            <a:ext cx="303213" cy="6856413"/>
          </a:xfrm>
          <a:prstGeom prst="rect">
            <a:avLst/>
          </a:prstGeom>
          <a:solidFill>
            <a:schemeClr val="accent2">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矩形 18"/>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矩形 19"/>
          <p:cNvSpPr>
            <a:spLocks noChangeArrowheads="1"/>
          </p:cNvSpPr>
          <p:nvPr/>
        </p:nvSpPr>
        <p:spPr bwMode="auto">
          <a:xfrm>
            <a:off x="4375150" y="0"/>
            <a:ext cx="1060450" cy="6858000"/>
          </a:xfrm>
          <a:prstGeom prst="rect">
            <a:avLst/>
          </a:prstGeom>
          <a:solidFill>
            <a:schemeClr val="accent2">
              <a:alpha val="64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矩形 20"/>
          <p:cNvSpPr>
            <a:spLocks noChangeArrowheads="1"/>
          </p:cNvSpPr>
          <p:nvPr/>
        </p:nvSpPr>
        <p:spPr bwMode="auto">
          <a:xfrm>
            <a:off x="5359400" y="-15875"/>
            <a:ext cx="728663" cy="6937375"/>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6" name="矩形 21"/>
          <p:cNvSpPr>
            <a:spLocks noChangeArrowheads="1"/>
          </p:cNvSpPr>
          <p:nvPr/>
        </p:nvSpPr>
        <p:spPr bwMode="auto">
          <a:xfrm>
            <a:off x="6018213" y="-17462"/>
            <a:ext cx="547688" cy="6937375"/>
          </a:xfrm>
          <a:prstGeom prst="rect">
            <a:avLst/>
          </a:prstGeom>
          <a:solidFill>
            <a:schemeClr val="accent2">
              <a:alpha val="46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7" name="矩形 22"/>
          <p:cNvSpPr>
            <a:spLocks noChangeArrowheads="1"/>
          </p:cNvSpPr>
          <p:nvPr/>
        </p:nvSpPr>
        <p:spPr bwMode="auto">
          <a:xfrm>
            <a:off x="6505575" y="0"/>
            <a:ext cx="446088" cy="6858000"/>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8" name="矩形 23"/>
          <p:cNvSpPr>
            <a:spLocks noChangeArrowheads="1"/>
          </p:cNvSpPr>
          <p:nvPr/>
        </p:nvSpPr>
        <p:spPr bwMode="auto">
          <a:xfrm>
            <a:off x="7339013" y="52388"/>
            <a:ext cx="136525" cy="6858000"/>
          </a:xfrm>
          <a:prstGeom prst="rect">
            <a:avLst/>
          </a:prstGeom>
          <a:solidFill>
            <a:schemeClr val="accent2">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9" name="矩形 24"/>
          <p:cNvSpPr>
            <a:spLocks noChangeArrowheads="1"/>
          </p:cNvSpPr>
          <p:nvPr/>
        </p:nvSpPr>
        <p:spPr bwMode="auto">
          <a:xfrm>
            <a:off x="8366125" y="20638"/>
            <a:ext cx="344488" cy="6858000"/>
          </a:xfrm>
          <a:prstGeom prst="rect">
            <a:avLst/>
          </a:prstGeom>
          <a:solidFill>
            <a:schemeClr val="accent2">
              <a:alpha val="23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0" name="矩形 25"/>
          <p:cNvSpPr>
            <a:spLocks noChangeArrowheads="1"/>
          </p:cNvSpPr>
          <p:nvPr/>
        </p:nvSpPr>
        <p:spPr bwMode="auto">
          <a:xfrm>
            <a:off x="8664575" y="0"/>
            <a:ext cx="474663" cy="6858000"/>
          </a:xfrm>
          <a:prstGeom prst="rect">
            <a:avLst/>
          </a:prstGeom>
          <a:solidFill>
            <a:schemeClr val="accent2">
              <a:alpha val="28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3" name="矩形 28"/>
          <p:cNvSpPr>
            <a:spLocks noChangeArrowheads="1"/>
          </p:cNvSpPr>
          <p:nvPr/>
        </p:nvSpPr>
        <p:spPr bwMode="auto">
          <a:xfrm>
            <a:off x="7953375" y="4763"/>
            <a:ext cx="136525" cy="6858000"/>
          </a:xfrm>
          <a:prstGeom prst="rect">
            <a:avLst/>
          </a:prstGeom>
          <a:solidFill>
            <a:schemeClr val="accent2">
              <a:alpha val="6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4" name="矩形 29"/>
          <p:cNvSpPr>
            <a:spLocks noChangeArrowheads="1"/>
          </p:cNvSpPr>
          <p:nvPr/>
        </p:nvSpPr>
        <p:spPr bwMode="auto">
          <a:xfrm>
            <a:off x="8045450" y="4763"/>
            <a:ext cx="168275" cy="6858000"/>
          </a:xfrm>
          <a:prstGeom prst="rect">
            <a:avLst/>
          </a:prstGeom>
          <a:solidFill>
            <a:schemeClr val="accent2">
              <a:alpha val="12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5" name="矩形 30"/>
          <p:cNvSpPr>
            <a:spLocks noChangeArrowheads="1"/>
          </p:cNvSpPr>
          <p:nvPr/>
        </p:nvSpPr>
        <p:spPr bwMode="auto">
          <a:xfrm>
            <a:off x="8177213" y="-9525"/>
            <a:ext cx="230188" cy="6856413"/>
          </a:xfrm>
          <a:prstGeom prst="rect">
            <a:avLst/>
          </a:prstGeom>
          <a:solidFill>
            <a:schemeClr val="accent2">
              <a:alpha val="17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6"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2067"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068" name="页脚占位符 436849"/>
          <p:cNvSpPr>
            <a:spLocks noGrp="1" noChangeArrowheads="1"/>
          </p:cNvSpPr>
          <p:nvPr>
            <p:ph type="ftr" sz="quarter" idx="3"/>
          </p:nvPr>
        </p:nvSpPr>
        <p:spPr bwMode="auto">
          <a:xfrm>
            <a:off x="3552825" y="6534150"/>
            <a:ext cx="289560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spcBef>
                <a:spcPct val="0"/>
              </a:spcBef>
              <a:buSzTx/>
              <a:defRPr sz="1200" b="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069" name="日期占位符 436848"/>
          <p:cNvSpPr>
            <a:spLocks noGrp="1" noChangeArrowheads="1"/>
          </p:cNvSpPr>
          <p:nvPr>
            <p:ph type="dt" sz="quarter" idx="2"/>
          </p:nvPr>
        </p:nvSpPr>
        <p:spPr bwMode="auto">
          <a:xfrm>
            <a:off x="6900863" y="652621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spcBef>
                <a:spcPct val="0"/>
              </a:spcBef>
              <a:buSzTx/>
              <a:defRPr sz="1200" b="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2070" name="灯片编号占位符 436850"/>
          <p:cNvSpPr>
            <a:spLocks noGrp="1" noChangeArrowheads="1"/>
          </p:cNvSpPr>
          <p:nvPr>
            <p:ph type="sldNum" sz="quarter" idx="4"/>
          </p:nvPr>
        </p:nvSpPr>
        <p:spPr bwMode="auto">
          <a:xfrm>
            <a:off x="3011488" y="6527800"/>
            <a:ext cx="3730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spcBef>
                <a:spcPct val="0"/>
              </a:spcBef>
              <a:buSzTx/>
              <a:defRPr sz="1200" b="0">
                <a:latin typeface="+mn-lt"/>
              </a:defRPr>
            </a:lvl1p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D1B6D42D-4FAA-44F1-8CFA-1E4AEC0BC9C3}"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ndAc>
      <p:stSnd>
        <p:snd r:embed="rId1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up)">
                                      <p:cBhvr>
                                        <p:cTn id="7" dur="500"/>
                                        <p:tgtEl>
                                          <p:spTgt spid="2051"/>
                                        </p:tgtEl>
                                      </p:cBhvr>
                                    </p:animEffect>
                                  </p:childTnLst>
                                </p:cTn>
                              </p:par>
                              <p:par>
                                <p:cTn id="8" presetID="22" presetClass="entr" presetSubtype="1" fill="hold" nodeType="withEffect">
                                  <p:stCondLst>
                                    <p:cond delay="200"/>
                                  </p:stCondLst>
                                  <p:childTnLst>
                                    <p:set>
                                      <p:cBhvr>
                                        <p:cTn id="9" dur="1" fill="hold">
                                          <p:stCondLst>
                                            <p:cond delay="0"/>
                                          </p:stCondLst>
                                        </p:cTn>
                                        <p:tgtEl>
                                          <p:spTgt spid="2050"/>
                                        </p:tgtEl>
                                        <p:attrNameLst>
                                          <p:attrName>style.visibility</p:attrName>
                                        </p:attrNameLst>
                                      </p:cBhvr>
                                      <p:to>
                                        <p:strVal val="visible"/>
                                      </p:to>
                                    </p:set>
                                    <p:animEffect transition="in" filter="wipe(up)">
                                      <p:cBhvr>
                                        <p:cTn id="10" dur="500"/>
                                        <p:tgtEl>
                                          <p:spTgt spid="2050"/>
                                        </p:tgtEl>
                                      </p:cBhvr>
                                    </p:animEffect>
                                  </p:childTnLst>
                                </p:cTn>
                              </p:par>
                              <p:par>
                                <p:cTn id="11" presetID="22" presetClass="entr" presetSubtype="1" fill="hold" nodeType="withEffect">
                                  <p:stCondLst>
                                    <p:cond delay="500"/>
                                  </p:stCondLst>
                                  <p:childTnLst>
                                    <p:set>
                                      <p:cBhvr>
                                        <p:cTn id="12" dur="1" fill="hold">
                                          <p:stCondLst>
                                            <p:cond delay="0"/>
                                          </p:stCondLst>
                                        </p:cTn>
                                        <p:tgtEl>
                                          <p:spTgt spid="2054"/>
                                        </p:tgtEl>
                                        <p:attrNameLst>
                                          <p:attrName>style.visibility</p:attrName>
                                        </p:attrNameLst>
                                      </p:cBhvr>
                                      <p:to>
                                        <p:strVal val="visible"/>
                                      </p:to>
                                    </p:set>
                                    <p:animEffect transition="in" filter="wipe(up)">
                                      <p:cBhvr>
                                        <p:cTn id="13" dur="500"/>
                                        <p:tgtEl>
                                          <p:spTgt spid="2054"/>
                                        </p:tgtEl>
                                      </p:cBhvr>
                                    </p:animEffect>
                                  </p:childTnLst>
                                </p:cTn>
                              </p:par>
                              <p:par>
                                <p:cTn id="14" presetID="22" presetClass="entr" presetSubtype="1" fill="hold" nodeType="withEffect">
                                  <p:stCondLst>
                                    <p:cond delay="800"/>
                                  </p:stCondLst>
                                  <p:childTnLst>
                                    <p:set>
                                      <p:cBhvr>
                                        <p:cTn id="15" dur="1" fill="hold">
                                          <p:stCondLst>
                                            <p:cond delay="0"/>
                                          </p:stCondLst>
                                        </p:cTn>
                                        <p:tgtEl>
                                          <p:spTgt spid="2055"/>
                                        </p:tgtEl>
                                        <p:attrNameLst>
                                          <p:attrName>style.visibility</p:attrName>
                                        </p:attrNameLst>
                                      </p:cBhvr>
                                      <p:to>
                                        <p:strVal val="visible"/>
                                      </p:to>
                                    </p:set>
                                    <p:animEffect transition="in" filter="wipe(up)">
                                      <p:cBhvr>
                                        <p:cTn id="16" dur="500"/>
                                        <p:tgtEl>
                                          <p:spTgt spid="2055"/>
                                        </p:tgtEl>
                                      </p:cBhvr>
                                    </p:animEffect>
                                  </p:childTnLst>
                                </p:cTn>
                              </p:par>
                              <p:par>
                                <p:cTn id="17" presetID="47" presetClass="entr" presetSubtype="0" fill="hold" nodeType="withEffect">
                                  <p:stCondLst>
                                    <p:cond delay="110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500"/>
                                        <p:tgtEl>
                                          <p:spTgt spid="2056"/>
                                        </p:tgtEl>
                                      </p:cBhvr>
                                    </p:animEffect>
                                    <p:anim calcmode="lin" valueType="num">
                                      <p:cBhvr>
                                        <p:cTn id="20" dur="500" fill="hold"/>
                                        <p:tgtEl>
                                          <p:spTgt spid="2056"/>
                                        </p:tgtEl>
                                        <p:attrNameLst>
                                          <p:attrName>ppt_x</p:attrName>
                                        </p:attrNameLst>
                                      </p:cBhvr>
                                      <p:tavLst>
                                        <p:tav tm="0">
                                          <p:val>
                                            <p:strVal val="#ppt_x"/>
                                          </p:val>
                                        </p:tav>
                                        <p:tav tm="100000">
                                          <p:val>
                                            <p:strVal val="#ppt_x"/>
                                          </p:val>
                                        </p:tav>
                                      </p:tavLst>
                                    </p:anim>
                                    <p:anim calcmode="lin" valueType="num">
                                      <p:cBhvr>
                                        <p:cTn id="21" dur="500" fill="hold"/>
                                        <p:tgtEl>
                                          <p:spTgt spid="2056"/>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057"/>
                                        </p:tgtEl>
                                        <p:attrNameLst>
                                          <p:attrName>style.visibility</p:attrName>
                                        </p:attrNameLst>
                                      </p:cBhvr>
                                      <p:to>
                                        <p:strVal val="visible"/>
                                      </p:to>
                                    </p:set>
                                    <p:animEffect transition="in" filter="fade">
                                      <p:cBhvr>
                                        <p:cTn id="24" dur="500"/>
                                        <p:tgtEl>
                                          <p:spTgt spid="2057"/>
                                        </p:tgtEl>
                                      </p:cBhvr>
                                    </p:animEffect>
                                    <p:anim calcmode="lin" valueType="num">
                                      <p:cBhvr>
                                        <p:cTn id="25" dur="500" fill="hold"/>
                                        <p:tgtEl>
                                          <p:spTgt spid="2057"/>
                                        </p:tgtEl>
                                        <p:attrNameLst>
                                          <p:attrName>ppt_x</p:attrName>
                                        </p:attrNameLst>
                                      </p:cBhvr>
                                      <p:tavLst>
                                        <p:tav tm="0">
                                          <p:val>
                                            <p:strVal val="#ppt_x"/>
                                          </p:val>
                                        </p:tav>
                                        <p:tav tm="100000">
                                          <p:val>
                                            <p:strVal val="#ppt_x"/>
                                          </p:val>
                                        </p:tav>
                                      </p:tavLst>
                                    </p:anim>
                                    <p:anim calcmode="lin" valueType="num">
                                      <p:cBhvr>
                                        <p:cTn id="26" dur="500" fill="hold"/>
                                        <p:tgtEl>
                                          <p:spTgt spid="2057"/>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500"/>
                                        <p:tgtEl>
                                          <p:spTgt spid="2052"/>
                                        </p:tgtEl>
                                      </p:cBhvr>
                                    </p:animEffect>
                                    <p:anim calcmode="lin" valueType="num">
                                      <p:cBhvr>
                                        <p:cTn id="30" dur="500" fill="hold"/>
                                        <p:tgtEl>
                                          <p:spTgt spid="2052"/>
                                        </p:tgtEl>
                                        <p:attrNameLst>
                                          <p:attrName>ppt_x</p:attrName>
                                        </p:attrNameLst>
                                      </p:cBhvr>
                                      <p:tavLst>
                                        <p:tav tm="0">
                                          <p:val>
                                            <p:strVal val="#ppt_x"/>
                                          </p:val>
                                        </p:tav>
                                        <p:tav tm="100000">
                                          <p:val>
                                            <p:strVal val="#ppt_x"/>
                                          </p:val>
                                        </p:tav>
                                      </p:tavLst>
                                    </p:anim>
                                    <p:anim calcmode="lin" valueType="num">
                                      <p:cBhvr>
                                        <p:cTn id="31" dur="500" fill="hold"/>
                                        <p:tgtEl>
                                          <p:spTgt spid="205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053"/>
                                        </p:tgtEl>
                                        <p:attrNameLst>
                                          <p:attrName>style.visibility</p:attrName>
                                        </p:attrNameLst>
                                      </p:cBhvr>
                                      <p:to>
                                        <p:strVal val="visible"/>
                                      </p:to>
                                    </p:set>
                                    <p:animEffect transition="in" filter="fade">
                                      <p:cBhvr>
                                        <p:cTn id="34" dur="500"/>
                                        <p:tgtEl>
                                          <p:spTgt spid="2053"/>
                                        </p:tgtEl>
                                      </p:cBhvr>
                                    </p:animEffect>
                                    <p:anim calcmode="lin" valueType="num">
                                      <p:cBhvr>
                                        <p:cTn id="35" dur="500" fill="hold"/>
                                        <p:tgtEl>
                                          <p:spTgt spid="2053"/>
                                        </p:tgtEl>
                                        <p:attrNameLst>
                                          <p:attrName>ppt_x</p:attrName>
                                        </p:attrNameLst>
                                      </p:cBhvr>
                                      <p:tavLst>
                                        <p:tav tm="0">
                                          <p:val>
                                            <p:strVal val="#ppt_x"/>
                                          </p:val>
                                        </p:tav>
                                        <p:tav tm="100000">
                                          <p:val>
                                            <p:strVal val="#ppt_x"/>
                                          </p:val>
                                        </p:tav>
                                      </p:tavLst>
                                    </p:anim>
                                    <p:anim calcmode="lin" valueType="num">
                                      <p:cBhvr>
                                        <p:cTn id="36" dur="500" fill="hold"/>
                                        <p:tgtEl>
                                          <p:spTgt spid="205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058"/>
                                        </p:tgtEl>
                                        <p:attrNameLst>
                                          <p:attrName>style.visibility</p:attrName>
                                        </p:attrNameLst>
                                      </p:cBhvr>
                                      <p:to>
                                        <p:strVal val="visible"/>
                                      </p:to>
                                    </p:set>
                                    <p:animEffect transition="in" filter="fade">
                                      <p:cBhvr>
                                        <p:cTn id="39" dur="500"/>
                                        <p:tgtEl>
                                          <p:spTgt spid="2058"/>
                                        </p:tgtEl>
                                      </p:cBhvr>
                                    </p:animEffect>
                                    <p:anim calcmode="lin" valueType="num">
                                      <p:cBhvr>
                                        <p:cTn id="40" dur="500" fill="hold"/>
                                        <p:tgtEl>
                                          <p:spTgt spid="2058"/>
                                        </p:tgtEl>
                                        <p:attrNameLst>
                                          <p:attrName>ppt_x</p:attrName>
                                        </p:attrNameLst>
                                      </p:cBhvr>
                                      <p:tavLst>
                                        <p:tav tm="0">
                                          <p:val>
                                            <p:strVal val="#ppt_x"/>
                                          </p:val>
                                        </p:tav>
                                        <p:tav tm="100000">
                                          <p:val>
                                            <p:strVal val="#ppt_x"/>
                                          </p:val>
                                        </p:tav>
                                      </p:tavLst>
                                    </p:anim>
                                    <p:anim calcmode="lin" valueType="num">
                                      <p:cBhvr>
                                        <p:cTn id="41" dur="500" fill="hold"/>
                                        <p:tgtEl>
                                          <p:spTgt spid="205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2064"/>
                                        </p:tgtEl>
                                        <p:attrNameLst>
                                          <p:attrName>style.visibility</p:attrName>
                                        </p:attrNameLst>
                                      </p:cBhvr>
                                      <p:to>
                                        <p:strVal val="visible"/>
                                      </p:to>
                                    </p:set>
                                    <p:animEffect transition="in" filter="fade">
                                      <p:cBhvr>
                                        <p:cTn id="44" dur="500"/>
                                        <p:tgtEl>
                                          <p:spTgt spid="2064"/>
                                        </p:tgtEl>
                                      </p:cBhvr>
                                    </p:animEffect>
                                    <p:anim calcmode="lin" valueType="num">
                                      <p:cBhvr>
                                        <p:cTn id="45" dur="500" fill="hold"/>
                                        <p:tgtEl>
                                          <p:spTgt spid="2064"/>
                                        </p:tgtEl>
                                        <p:attrNameLst>
                                          <p:attrName>ppt_x</p:attrName>
                                        </p:attrNameLst>
                                      </p:cBhvr>
                                      <p:tavLst>
                                        <p:tav tm="0">
                                          <p:val>
                                            <p:strVal val="#ppt_x"/>
                                          </p:val>
                                        </p:tav>
                                        <p:tav tm="100000">
                                          <p:val>
                                            <p:strVal val="#ppt_x"/>
                                          </p:val>
                                        </p:tav>
                                      </p:tavLst>
                                    </p:anim>
                                    <p:anim calcmode="lin" valueType="num">
                                      <p:cBhvr>
                                        <p:cTn id="46" dur="500" fill="hold"/>
                                        <p:tgtEl>
                                          <p:spTgt spid="206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063"/>
                                        </p:tgtEl>
                                        <p:attrNameLst>
                                          <p:attrName>style.visibility</p:attrName>
                                        </p:attrNameLst>
                                      </p:cBhvr>
                                      <p:to>
                                        <p:strVal val="visible"/>
                                      </p:to>
                                    </p:set>
                                    <p:animEffect transition="in" filter="fade">
                                      <p:cBhvr>
                                        <p:cTn id="49" dur="500"/>
                                        <p:tgtEl>
                                          <p:spTgt spid="2063"/>
                                        </p:tgtEl>
                                      </p:cBhvr>
                                    </p:animEffect>
                                    <p:anim calcmode="lin" valueType="num">
                                      <p:cBhvr>
                                        <p:cTn id="50" dur="500" fill="hold"/>
                                        <p:tgtEl>
                                          <p:spTgt spid="2063"/>
                                        </p:tgtEl>
                                        <p:attrNameLst>
                                          <p:attrName>ppt_x</p:attrName>
                                        </p:attrNameLst>
                                      </p:cBhvr>
                                      <p:tavLst>
                                        <p:tav tm="0">
                                          <p:val>
                                            <p:strVal val="#ppt_x"/>
                                          </p:val>
                                        </p:tav>
                                        <p:tav tm="100000">
                                          <p:val>
                                            <p:strVal val="#ppt_x"/>
                                          </p:val>
                                        </p:tav>
                                      </p:tavLst>
                                    </p:anim>
                                    <p:anim calcmode="lin" valueType="num">
                                      <p:cBhvr>
                                        <p:cTn id="51" dur="500" fill="hold"/>
                                        <p:tgtEl>
                                          <p:spTgt spid="206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2065"/>
                                        </p:tgtEl>
                                        <p:attrNameLst>
                                          <p:attrName>style.visibility</p:attrName>
                                        </p:attrNameLst>
                                      </p:cBhvr>
                                      <p:to>
                                        <p:strVal val="visible"/>
                                      </p:to>
                                    </p:set>
                                    <p:animEffect transition="in" filter="fade">
                                      <p:cBhvr>
                                        <p:cTn id="54" dur="500"/>
                                        <p:tgtEl>
                                          <p:spTgt spid="2065"/>
                                        </p:tgtEl>
                                      </p:cBhvr>
                                    </p:animEffect>
                                    <p:anim calcmode="lin" valueType="num">
                                      <p:cBhvr>
                                        <p:cTn id="55" dur="500" fill="hold"/>
                                        <p:tgtEl>
                                          <p:spTgt spid="2065"/>
                                        </p:tgtEl>
                                        <p:attrNameLst>
                                          <p:attrName>ppt_x</p:attrName>
                                        </p:attrNameLst>
                                      </p:cBhvr>
                                      <p:tavLst>
                                        <p:tav tm="0">
                                          <p:val>
                                            <p:strVal val="#ppt_x"/>
                                          </p:val>
                                        </p:tav>
                                        <p:tav tm="100000">
                                          <p:val>
                                            <p:strVal val="#ppt_x"/>
                                          </p:val>
                                        </p:tav>
                                      </p:tavLst>
                                    </p:anim>
                                    <p:anim calcmode="lin" valueType="num">
                                      <p:cBhvr>
                                        <p:cTn id="56" dur="500" fill="hold"/>
                                        <p:tgtEl>
                                          <p:spTgt spid="2065"/>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059"/>
                                        </p:tgtEl>
                                        <p:attrNameLst>
                                          <p:attrName>style.visibility</p:attrName>
                                        </p:attrNameLst>
                                      </p:cBhvr>
                                      <p:to>
                                        <p:strVal val="visible"/>
                                      </p:to>
                                    </p:set>
                                    <p:animEffect transition="in" filter="fade">
                                      <p:cBhvr>
                                        <p:cTn id="59" dur="500"/>
                                        <p:tgtEl>
                                          <p:spTgt spid="2059"/>
                                        </p:tgtEl>
                                      </p:cBhvr>
                                    </p:animEffect>
                                    <p:anim calcmode="lin" valueType="num">
                                      <p:cBhvr>
                                        <p:cTn id="60" dur="500" fill="hold"/>
                                        <p:tgtEl>
                                          <p:spTgt spid="2059"/>
                                        </p:tgtEl>
                                        <p:attrNameLst>
                                          <p:attrName>ppt_x</p:attrName>
                                        </p:attrNameLst>
                                      </p:cBhvr>
                                      <p:tavLst>
                                        <p:tav tm="0">
                                          <p:val>
                                            <p:strVal val="#ppt_x"/>
                                          </p:val>
                                        </p:tav>
                                        <p:tav tm="100000">
                                          <p:val>
                                            <p:strVal val="#ppt_x"/>
                                          </p:val>
                                        </p:tav>
                                      </p:tavLst>
                                    </p:anim>
                                    <p:anim calcmode="lin" valueType="num">
                                      <p:cBhvr>
                                        <p:cTn id="61" dur="500" fill="hold"/>
                                        <p:tgtEl>
                                          <p:spTgt spid="205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060"/>
                                        </p:tgtEl>
                                        <p:attrNameLst>
                                          <p:attrName>style.visibility</p:attrName>
                                        </p:attrNameLst>
                                      </p:cBhvr>
                                      <p:to>
                                        <p:strVal val="visible"/>
                                      </p:to>
                                    </p:set>
                                    <p:animEffect transition="in" filter="fade">
                                      <p:cBhvr>
                                        <p:cTn id="64" dur="500"/>
                                        <p:tgtEl>
                                          <p:spTgt spid="2060"/>
                                        </p:tgtEl>
                                      </p:cBhvr>
                                    </p:animEffect>
                                    <p:anim calcmode="lin" valueType="num">
                                      <p:cBhvr>
                                        <p:cTn id="65" dur="500" fill="hold"/>
                                        <p:tgtEl>
                                          <p:spTgt spid="2060"/>
                                        </p:tgtEl>
                                        <p:attrNameLst>
                                          <p:attrName>ppt_x</p:attrName>
                                        </p:attrNameLst>
                                      </p:cBhvr>
                                      <p:tavLst>
                                        <p:tav tm="0">
                                          <p:val>
                                            <p:strVal val="#ppt_x"/>
                                          </p:val>
                                        </p:tav>
                                        <p:tav tm="100000">
                                          <p:val>
                                            <p:strVal val="#ppt_x"/>
                                          </p:val>
                                        </p:tav>
                                      </p:tavLst>
                                    </p:anim>
                                    <p:anim calcmode="lin" valueType="num">
                                      <p:cBhvr>
                                        <p:cTn id="66" dur="500" fill="hold"/>
                                        <p:tgtEl>
                                          <p:spTgt spid="2060"/>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2051"/>
                                        </p:tgtEl>
                                      </p:cBhvr>
                                      <p:by x="150000" y="150000"/>
                                    </p:animScale>
                                  </p:childTnLst>
                                </p:cTn>
                              </p:par>
                              <p:par>
                                <p:cTn id="70" presetID="6" presetClass="emph" presetSubtype="0" fill="hold" nodeType="withEffect">
                                  <p:stCondLst>
                                    <p:cond delay="200"/>
                                  </p:stCondLst>
                                  <p:childTnLst>
                                    <p:animScale>
                                      <p:cBhvr>
                                        <p:cTn id="71" dur="500" fill="hold"/>
                                        <p:tgtEl>
                                          <p:spTgt spid="2054"/>
                                        </p:tgtEl>
                                      </p:cBhvr>
                                      <p:by x="150000" y="150000"/>
                                    </p:animScale>
                                  </p:childTnLst>
                                </p:cTn>
                              </p:par>
                              <p:par>
                                <p:cTn id="72" presetID="6" presetClass="emph" presetSubtype="0" fill="hold" nodeType="withEffect">
                                  <p:stCondLst>
                                    <p:cond delay="400"/>
                                  </p:stCondLst>
                                  <p:childTnLst>
                                    <p:animScale>
                                      <p:cBhvr>
                                        <p:cTn id="73" dur="500" fill="hold"/>
                                        <p:tgtEl>
                                          <p:spTgt spid="2055"/>
                                        </p:tgtEl>
                                      </p:cBhvr>
                                      <p:by x="150000" y="150000"/>
                                    </p:animScale>
                                  </p:childTnLst>
                                </p:cTn>
                              </p:par>
                              <p:par>
                                <p:cTn id="74" presetID="6" presetClass="emph" presetSubtype="0" fill="hold" nodeType="withEffect">
                                  <p:stCondLst>
                                    <p:cond delay="800"/>
                                  </p:stCondLst>
                                  <p:childTnLst>
                                    <p:animScale>
                                      <p:cBhvr>
                                        <p:cTn id="75" dur="500" fill="hold"/>
                                        <p:tgtEl>
                                          <p:spTgt spid="2056"/>
                                        </p:tgtEl>
                                      </p:cBhvr>
                                      <p:by x="150000" y="150000"/>
                                    </p:animScale>
                                  </p:childTnLst>
                                </p:cTn>
                              </p:par>
                              <p:par>
                                <p:cTn id="76" presetID="6" presetClass="emph" presetSubtype="0" fill="hold" nodeType="withEffect">
                                  <p:stCondLst>
                                    <p:cond delay="1100"/>
                                  </p:stCondLst>
                                  <p:childTnLst>
                                    <p:animScale>
                                      <p:cBhvr>
                                        <p:cTn id="77" dur="500" fill="hold"/>
                                        <p:tgtEl>
                                          <p:spTgt spid="2057"/>
                                        </p:tgtEl>
                                      </p:cBhvr>
                                      <p:by x="150000" y="150000"/>
                                    </p:animScale>
                                  </p:childTnLst>
                                </p:cTn>
                              </p:par>
                              <p:par>
                                <p:cTn id="78" presetID="6" presetClass="emph" presetSubtype="0" fill="hold" nodeType="withEffect">
                                  <p:stCondLst>
                                    <p:cond delay="1400"/>
                                  </p:stCondLst>
                                  <p:childTnLst>
                                    <p:animScale>
                                      <p:cBhvr>
                                        <p:cTn id="79" dur="500" fill="hold"/>
                                        <p:tgtEl>
                                          <p:spTgt spid="2052"/>
                                        </p:tgtEl>
                                      </p:cBhvr>
                                      <p:by x="150000" y="150000"/>
                                    </p:animScale>
                                  </p:childTnLst>
                                </p:cTn>
                              </p:par>
                              <p:par>
                                <p:cTn id="80" presetID="6" presetClass="emph" presetSubtype="0" fill="hold" nodeType="withEffect">
                                  <p:stCondLst>
                                    <p:cond delay="1700"/>
                                  </p:stCondLst>
                                  <p:childTnLst>
                                    <p:animScale>
                                      <p:cBhvr>
                                        <p:cTn id="81" dur="500" fill="hold"/>
                                        <p:tgtEl>
                                          <p:spTgt spid="2053"/>
                                        </p:tgtEl>
                                      </p:cBhvr>
                                      <p:by x="150000" y="150000"/>
                                    </p:animScale>
                                  </p:childTnLst>
                                </p:cTn>
                              </p:par>
                              <p:par>
                                <p:cTn id="82" presetID="6" presetClass="emph" presetSubtype="0" fill="hold" nodeType="withEffect">
                                  <p:stCondLst>
                                    <p:cond delay="2000"/>
                                  </p:stCondLst>
                                  <p:childTnLst>
                                    <p:animScale>
                                      <p:cBhvr>
                                        <p:cTn id="83" dur="500" fill="hold"/>
                                        <p:tgtEl>
                                          <p:spTgt spid="2058"/>
                                        </p:tgtEl>
                                      </p:cBhvr>
                                      <p:by x="150000" y="150000"/>
                                    </p:animScale>
                                  </p:childTnLst>
                                </p:cTn>
                              </p:par>
                              <p:par>
                                <p:cTn id="84" presetID="6" presetClass="emph" presetSubtype="0" fill="hold" nodeType="withEffect">
                                  <p:stCondLst>
                                    <p:cond delay="2200"/>
                                  </p:stCondLst>
                                  <p:childTnLst>
                                    <p:animScale>
                                      <p:cBhvr>
                                        <p:cTn id="85" dur="500" fill="hold"/>
                                        <p:tgtEl>
                                          <p:spTgt spid="2059"/>
                                        </p:tgtEl>
                                      </p:cBhvr>
                                      <p:by x="150000" y="150000"/>
                                    </p:animScale>
                                  </p:childTnLst>
                                </p:cTn>
                              </p:par>
                              <p:par>
                                <p:cTn id="86" presetID="6" presetClass="emph" presetSubtype="0" fill="hold" nodeType="withEffect">
                                  <p:stCondLst>
                                    <p:cond delay="2300"/>
                                  </p:stCondLst>
                                  <p:childTnLst>
                                    <p:animScale>
                                      <p:cBhvr>
                                        <p:cTn id="87" dur="500" fill="hold"/>
                                        <p:tgtEl>
                                          <p:spTgt spid="2060"/>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2050"/>
                                        </p:tgtEl>
                                      </p:cBhvr>
                                      <p:by x="150000" y="150000"/>
                                    </p:animScale>
                                  </p:childTnLst>
                                </p:cTn>
                              </p:par>
                              <p:par>
                                <p:cTn id="91" presetID="6" presetClass="emph" presetSubtype="0" fill="hold" nodeType="withEffect">
                                  <p:stCondLst>
                                    <p:cond delay="400"/>
                                  </p:stCondLst>
                                  <p:childTnLst>
                                    <p:animScale>
                                      <p:cBhvr>
                                        <p:cTn id="92" dur="500" fill="hold"/>
                                        <p:tgtEl>
                                          <p:spTgt spid="2063"/>
                                        </p:tgtEl>
                                      </p:cBhvr>
                                      <p:by x="150000" y="150000"/>
                                    </p:animScale>
                                  </p:childTnLst>
                                </p:cTn>
                              </p:par>
                              <p:par>
                                <p:cTn id="93" presetID="6" presetClass="emph" presetSubtype="0" fill="hold" nodeType="withEffect">
                                  <p:stCondLst>
                                    <p:cond delay="800"/>
                                  </p:stCondLst>
                                  <p:childTnLst>
                                    <p:animScale>
                                      <p:cBhvr>
                                        <p:cTn id="94" dur="500" fill="hold"/>
                                        <p:tgtEl>
                                          <p:spTgt spid="2064"/>
                                        </p:tgtEl>
                                      </p:cBhvr>
                                      <p:by x="150000" y="150000"/>
                                    </p:animScale>
                                  </p:childTnLst>
                                </p:cTn>
                              </p:par>
                              <p:par>
                                <p:cTn id="95" presetID="6" presetClass="emph" presetSubtype="0" fill="hold" nodeType="withEffect">
                                  <p:stCondLst>
                                    <p:cond delay="1100"/>
                                  </p:stCondLst>
                                  <p:childTnLst>
                                    <p:animScale>
                                      <p:cBhvr>
                                        <p:cTn id="96" dur="500" fill="hold"/>
                                        <p:tgtEl>
                                          <p:spTgt spid="206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spcBef>
                <a:spcPct val="0"/>
              </a:spcBef>
              <a:buSzTx/>
              <a:defRPr sz="1200" b="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eaLnBrk="1" hangingPunct="1">
              <a:spcBef>
                <a:spcPct val="0"/>
              </a:spcBef>
              <a:buSzTx/>
              <a:defRPr sz="1200" b="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spcBef>
                <a:spcPct val="0"/>
              </a:spcBef>
              <a:buSzTx/>
              <a:defRPr sz="1200" b="0">
                <a:latin typeface="+mn-lt"/>
              </a:defRPr>
            </a:lvl1pPr>
          </a:lstStyle>
          <a:p>
            <a:pPr marL="0" marR="0" lvl="0" indent="0" algn="r" defTabSz="914400" rtl="0" eaLnBrk="1" fontAlgn="base" latinLnBrk="0" hangingPunct="1">
              <a:lnSpc>
                <a:spcPct val="100000"/>
              </a:lnSpc>
              <a:spcBef>
                <a:spcPct val="0"/>
              </a:spcBef>
              <a:spcAft>
                <a:spcPct val="0"/>
              </a:spcAft>
              <a:buClrTx/>
              <a:buSzTx/>
              <a:buFont typeface="Wingdings" panose="05000000000000000000" pitchFamily="2" charset="2"/>
              <a:buNone/>
              <a:defRPr/>
            </a:pPr>
            <a:fld id="{AAAC18BB-1520-42CA-BFD9-E01C6E9DA078}" type="slidenum">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round/>
          </a:ln>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round/>
          </a:ln>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round/>
          </a:ln>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utoUpdateAnimBg="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3.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audio" Target="../media/audio2.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4.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42408"/>
          <p:cNvSpPr>
            <a:spLocks noGrp="1"/>
          </p:cNvSpPr>
          <p:nvPr>
            <p:ph type="ctrTitle"/>
          </p:nvPr>
        </p:nvSpPr>
        <p:spPr>
          <a:xfrm>
            <a:off x="2108200" y="2168208"/>
            <a:ext cx="7137400" cy="1470025"/>
          </a:xfrm>
          <a:effectLst>
            <a:outerShdw dist="17961" dir="2699999" algn="ctr" rotWithShape="0">
              <a:srgbClr val="F8F8F8">
                <a:alpha val="50000"/>
              </a:srgbClr>
            </a:outerShdw>
          </a:effectLst>
        </p:spPr>
        <p:txBody>
          <a:bodyPr vert="horz" wrap="square" lIns="91440" tIns="45720" rIns="91440" bIns="45720" anchor="ctr" anchorCtr="0"/>
          <a:lstStyle>
            <a:lvl1pPr lvl="0">
              <a:buClrTx/>
              <a:buSzTx/>
              <a:buFontTx/>
              <a:defRPr/>
            </a:lvl1pPr>
          </a:lstStyle>
          <a:p>
            <a:pPr lvl="0" algn="ctr"/>
            <a:br>
              <a:rPr lang="zh-CN" altLang="en-US" sz="5400" dirty="0"/>
            </a:br>
            <a:r>
              <a:rPr lang="zh-CN" altLang="en-US" sz="3600" dirty="0">
                <a:latin typeface="Times New Roman" panose="02020603050405020304" pitchFamily="18" charset="0"/>
                <a:cs typeface="Times New Roman" panose="02020603050405020304" pitchFamily="18" charset="0"/>
              </a:rPr>
              <a:t>Unit 5    </a:t>
            </a:r>
            <a:r>
              <a:rPr lang="zh-CN" altLang="en-US" dirty="0">
                <a:latin typeface="Times New Roman" panose="02020603050405020304" pitchFamily="18" charset="0"/>
                <a:cs typeface="Times New Roman" panose="02020603050405020304" pitchFamily="18" charset="0"/>
              </a:rPr>
              <a:t>Memos </a:t>
            </a:r>
            <a:br>
              <a:rPr lang="zh-CN" altLang="en-US" sz="3600" dirty="0">
                <a:latin typeface="Times New Roman" panose="02020603050405020304" pitchFamily="18" charset="0"/>
                <a:cs typeface="Times New Roman" panose="02020603050405020304" pitchFamily="18" charset="0"/>
              </a:rPr>
            </a:br>
            <a:r>
              <a:rPr lang="en-US" altLang="zh-CN" sz="3600" dirty="0">
                <a:latin typeface="Times New Roman" panose="02020603050405020304" pitchFamily="18" charset="0"/>
                <a:cs typeface="Times New Roman" panose="02020603050405020304" pitchFamily="18" charset="0"/>
              </a:rPr>
              <a:t>            </a:t>
            </a:r>
            <a:r>
              <a:rPr lang="zh-CN" altLang="en-US" sz="3600" dirty="0">
                <a:latin typeface="Times New Roman" panose="02020603050405020304" pitchFamily="18" charset="0"/>
                <a:cs typeface="Times New Roman" panose="02020603050405020304" pitchFamily="18" charset="0"/>
              </a:rPr>
              <a:t>备忘录 </a:t>
            </a:r>
            <a:endParaRPr lang="zh-CN" altLang="en-US" sz="36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4099" name="组合 442417"/>
          <p:cNvGrpSpPr/>
          <p:nvPr/>
        </p:nvGrpSpPr>
        <p:grpSpPr>
          <a:xfrm>
            <a:off x="5794375" y="5538788"/>
            <a:ext cx="669925" cy="654050"/>
            <a:chOff x="0" y="0"/>
            <a:chExt cx="515" cy="505"/>
          </a:xfrm>
        </p:grpSpPr>
        <p:sp>
          <p:nvSpPr>
            <p:cNvPr id="4100" name="椭圆 442418"/>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8" name="图片 442419"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4102" name="组合 442420"/>
          <p:cNvGrpSpPr/>
          <p:nvPr/>
        </p:nvGrpSpPr>
        <p:grpSpPr>
          <a:xfrm>
            <a:off x="7346950" y="5191125"/>
            <a:ext cx="349250" cy="339725"/>
            <a:chOff x="0" y="0"/>
            <a:chExt cx="515" cy="505"/>
          </a:xfrm>
        </p:grpSpPr>
        <p:sp>
          <p:nvSpPr>
            <p:cNvPr id="4103" name="椭圆 442421"/>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6" name="图片 442422"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4105" name="椭圆 442423"/>
          <p:cNvSpPr/>
          <p:nvPr/>
        </p:nvSpPr>
        <p:spPr>
          <a:xfrm>
            <a:off x="3709988" y="516255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endParaRPr lang="zh-CN" altLang="en-US" sz="1800" dirty="0">
              <a:solidFill>
                <a:schemeClr val="tx1"/>
              </a:solidFill>
            </a:endParaRPr>
          </a:p>
        </p:txBody>
      </p:sp>
      <p:sp>
        <p:nvSpPr>
          <p:cNvPr id="2" name="椭圆 442424"/>
          <p:cNvSpPr/>
          <p:nvPr/>
        </p:nvSpPr>
        <p:spPr>
          <a:xfrm>
            <a:off x="0" y="290513"/>
            <a:ext cx="2566988" cy="2541587"/>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endParaRPr lang="zh-CN" altLang="en-US" sz="1800" dirty="0">
              <a:solidFill>
                <a:schemeClr val="tx1"/>
              </a:solidFill>
            </a:endParaRPr>
          </a:p>
        </p:txBody>
      </p:sp>
      <p:sp>
        <p:nvSpPr>
          <p:cNvPr id="4107" name="椭圆 442425"/>
          <p:cNvSpPr/>
          <p:nvPr/>
        </p:nvSpPr>
        <p:spPr>
          <a:xfrm>
            <a:off x="1304925" y="3638550"/>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endParaRPr lang="zh-CN" altLang="en-US" sz="1800" dirty="0">
              <a:solidFill>
                <a:schemeClr val="tx1"/>
              </a:solidFill>
            </a:endParaRPr>
          </a:p>
        </p:txBody>
      </p:sp>
      <p:sp>
        <p:nvSpPr>
          <p:cNvPr id="4104" name="TextBox 11"/>
          <p:cNvSpPr txBox="1"/>
          <p:nvPr/>
        </p:nvSpPr>
        <p:spPr>
          <a:xfrm>
            <a:off x="3465513" y="250825"/>
            <a:ext cx="5486400" cy="1384300"/>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2800" dirty="0">
                <a:solidFill>
                  <a:schemeClr val="tx1"/>
                </a:solidFill>
                <a:latin typeface="Cambria Math" panose="02040503050406030204" pitchFamily="18" charset="0"/>
              </a:rPr>
              <a:t>Practical Business English Writing</a:t>
            </a:r>
            <a:endParaRPr lang="zh-CN" altLang="en-US" sz="2800" dirty="0">
              <a:solidFill>
                <a:schemeClr val="tx1"/>
              </a:solidFill>
              <a:latin typeface="Cambria Math" panose="02040503050406030204" pitchFamily="18" charset="0"/>
            </a:endParaRPr>
          </a:p>
          <a:p>
            <a:pPr marL="0" lvl="0" indent="0" eaLnBrk="1" hangingPunct="1">
              <a:spcBef>
                <a:spcPct val="0"/>
              </a:spcBef>
              <a:buSzTx/>
              <a:buNone/>
            </a:pPr>
            <a:r>
              <a:rPr lang="zh-CN" altLang="en-US" sz="2800" dirty="0">
                <a:solidFill>
                  <a:schemeClr val="tx1"/>
                </a:solidFill>
                <a:latin typeface="Cambria Math" panose="02040503050406030204" pitchFamily="18" charset="0"/>
                <a:ea typeface="黑体" panose="02010600030101010101" pitchFamily="49" charset="-122"/>
              </a:rPr>
              <a:t>                   实用商务英语写作教程</a:t>
            </a:r>
            <a:endParaRPr lang="zh-CN" altLang="en-US" sz="2800" dirty="0">
              <a:solidFill>
                <a:schemeClr val="tx1"/>
              </a:solidFill>
              <a:latin typeface="Cambria Math" panose="02040503050406030204" pitchFamily="18" charset="0"/>
            </a:endParaRPr>
          </a:p>
          <a:p>
            <a:pPr marL="0" lvl="0" indent="0" eaLnBrk="1" hangingPunct="1">
              <a:spcBef>
                <a:spcPct val="0"/>
              </a:spcBef>
              <a:buSzTx/>
              <a:buNone/>
            </a:pPr>
            <a:endParaRPr lang="zh-CN" altLang="en-US" sz="2800" dirty="0">
              <a:solidFill>
                <a:schemeClr val="tx1"/>
              </a:solidFill>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4102"/>
                                        </p:tgtEl>
                                        <p:attrNameLst>
                                          <p:attrName>style.visibility</p:attrName>
                                        </p:attrNameLst>
                                      </p:cBhvr>
                                      <p:to>
                                        <p:strVal val="visible"/>
                                      </p:to>
                                    </p:set>
                                    <p:anim calcmode="lin" valueType="num">
                                      <p:cBhvr>
                                        <p:cTn id="7" dur="1000" fill="hold"/>
                                        <p:tgtEl>
                                          <p:spTgt spid="4102"/>
                                        </p:tgtEl>
                                        <p:attrNameLst>
                                          <p:attrName>ppt_w</p:attrName>
                                        </p:attrNameLst>
                                      </p:cBhvr>
                                      <p:tavLst>
                                        <p:tav tm="0">
                                          <p:val>
                                            <p:fltVal val="0"/>
                                          </p:val>
                                        </p:tav>
                                        <p:tav tm="100000">
                                          <p:val>
                                            <p:strVal val="#ppt_w"/>
                                          </p:val>
                                        </p:tav>
                                      </p:tavLst>
                                    </p:anim>
                                    <p:anim calcmode="lin" valueType="num">
                                      <p:cBhvr>
                                        <p:cTn id="8" dur="1000" fill="hold"/>
                                        <p:tgtEl>
                                          <p:spTgt spid="4102"/>
                                        </p:tgtEl>
                                        <p:attrNameLst>
                                          <p:attrName>ppt_h</p:attrName>
                                        </p:attrNameLst>
                                      </p:cBhvr>
                                      <p:tavLst>
                                        <p:tav tm="0">
                                          <p:val>
                                            <p:fltVal val="0"/>
                                          </p:val>
                                        </p:tav>
                                        <p:tav tm="100000">
                                          <p:val>
                                            <p:strVal val="#ppt_h"/>
                                          </p:val>
                                        </p:tav>
                                      </p:tavLst>
                                    </p:anim>
                                    <p:animEffect transition="in" filter="fade">
                                      <p:cBhvr>
                                        <p:cTn id="9" dur="1000"/>
                                        <p:tgtEl>
                                          <p:spTgt spid="4102"/>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102"/>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4099"/>
                                        </p:tgtEl>
                                        <p:attrNameLst>
                                          <p:attrName>style.visibility</p:attrName>
                                        </p:attrNameLst>
                                      </p:cBhvr>
                                      <p:to>
                                        <p:strVal val="visible"/>
                                      </p:to>
                                    </p:set>
                                    <p:anim calcmode="lin" valueType="num">
                                      <p:cBhvr>
                                        <p:cTn id="14" dur="1000" fill="hold"/>
                                        <p:tgtEl>
                                          <p:spTgt spid="4099"/>
                                        </p:tgtEl>
                                        <p:attrNameLst>
                                          <p:attrName>ppt_w</p:attrName>
                                        </p:attrNameLst>
                                      </p:cBhvr>
                                      <p:tavLst>
                                        <p:tav tm="0">
                                          <p:val>
                                            <p:fltVal val="0"/>
                                          </p:val>
                                        </p:tav>
                                        <p:tav tm="100000">
                                          <p:val>
                                            <p:strVal val="#ppt_w"/>
                                          </p:val>
                                        </p:tav>
                                      </p:tavLst>
                                    </p:anim>
                                    <p:anim calcmode="lin" valueType="num">
                                      <p:cBhvr>
                                        <p:cTn id="15" dur="1000" fill="hold"/>
                                        <p:tgtEl>
                                          <p:spTgt spid="4099"/>
                                        </p:tgtEl>
                                        <p:attrNameLst>
                                          <p:attrName>ppt_h</p:attrName>
                                        </p:attrNameLst>
                                      </p:cBhvr>
                                      <p:tavLst>
                                        <p:tav tm="0">
                                          <p:val>
                                            <p:fltVal val="0"/>
                                          </p:val>
                                        </p:tav>
                                        <p:tav tm="100000">
                                          <p:val>
                                            <p:strVal val="#ppt_h"/>
                                          </p:val>
                                        </p:tav>
                                      </p:tavLst>
                                    </p:anim>
                                    <p:animEffect transition="in" filter="fade">
                                      <p:cBhvr>
                                        <p:cTn id="16" dur="1000"/>
                                        <p:tgtEl>
                                          <p:spTgt spid="4099"/>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4099"/>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1000"/>
                                        <p:tgtEl>
                                          <p:spTgt spid="4105"/>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107"/>
                                        </p:tgtEl>
                                        <p:attrNameLst>
                                          <p:attrName>style.visibility</p:attrName>
                                        </p:attrNameLst>
                                      </p:cBhvr>
                                      <p:to>
                                        <p:strVal val="visible"/>
                                      </p:to>
                                    </p:set>
                                    <p:animEffect transition="in" filter="fade">
                                      <p:cBhvr>
                                        <p:cTn id="26" dur="1000"/>
                                        <p:tgtEl>
                                          <p:spTgt spid="4107"/>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996950" y="463550"/>
            <a:ext cx="8323263"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Task 2</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Read the sample and answer the following questions.</a:t>
            </a:r>
            <a:br>
              <a:rPr lang="zh-CN" altLang="en-US" sz="2400" dirty="0"/>
            </a:br>
            <a:endParaRPr lang="zh-CN" altLang="en-US" sz="2400" dirty="0">
              <a:latin typeface="Times New Roman" panose="02020603050405020304" pitchFamily="18" charset="0"/>
              <a:ea typeface="Times New Roman" panose="02020603050405020304" pitchFamily="18" charset="0"/>
            </a:endParaRPr>
          </a:p>
        </p:txBody>
      </p:sp>
      <p:sp>
        <p:nvSpPr>
          <p:cNvPr id="14339" name="内容占位符 2"/>
          <p:cNvSpPr>
            <a:spLocks noGrp="1"/>
          </p:cNvSpPr>
          <p:nvPr>
            <p:ph idx="1"/>
          </p:nvPr>
        </p:nvSpPr>
        <p:spPr>
          <a:xfrm>
            <a:off x="1235075" y="1600200"/>
            <a:ext cx="6783070" cy="3401695"/>
          </a:xfrm>
        </p:spPr>
        <p:txBody>
          <a:bodyPr vert="horz" wrap="square" lIns="91440" tIns="45720" rIns="91440" bIns="45720" anchor="t" anchorCtr="0"/>
          <a:lstStyle/>
          <a:p>
            <a:pPr marL="266700" indent="-266700">
              <a:buNone/>
            </a:pPr>
            <a:r>
              <a:rPr lang="zh-CN" altLang="en-US" sz="2000" b="0" dirty="0">
                <a:solidFill>
                  <a:schemeClr val="tx1"/>
                </a:solidFill>
                <a:latin typeface="Times New Roman" panose="02020603050405020304" pitchFamily="18" charset="0"/>
              </a:rPr>
              <a:t>1. What is the memo about?</a:t>
            </a:r>
            <a:endParaRPr lang="zh-CN" altLang="en-US" sz="2000" b="0" dirty="0">
              <a:solidFill>
                <a:schemeClr val="tx1"/>
              </a:solidFill>
              <a:latin typeface="Times New Roman" panose="02020603050405020304" pitchFamily="18" charset="0"/>
            </a:endParaRPr>
          </a:p>
          <a:p>
            <a:pPr marL="266700" indent="-266700">
              <a:buNone/>
            </a:pPr>
            <a:endParaRPr lang="zh-CN" altLang="en-US" sz="2000" b="0" dirty="0">
              <a:solidFill>
                <a:schemeClr val="tx1"/>
              </a:solidFill>
              <a:latin typeface="Times New Roman" panose="02020603050405020304" pitchFamily="18" charset="0"/>
            </a:endParaRPr>
          </a:p>
          <a:p>
            <a:pPr marL="266700" indent="-266700">
              <a:buNone/>
            </a:pPr>
            <a:r>
              <a:rPr lang="zh-CN" altLang="en-US" sz="2000" b="0" dirty="0">
                <a:solidFill>
                  <a:schemeClr val="tx1"/>
                </a:solidFill>
                <a:latin typeface="Times New Roman" panose="02020603050405020304" pitchFamily="18" charset="0"/>
              </a:rPr>
              <a:t>2. Is it a procedure memo, confirmation memo or request memo?</a:t>
            </a:r>
            <a:endParaRPr lang="zh-CN" altLang="en-US" sz="2000" b="0" dirty="0">
              <a:solidFill>
                <a:schemeClr val="tx1"/>
              </a:solidFill>
              <a:latin typeface="Times New Roman" panose="02020603050405020304" pitchFamily="18" charset="0"/>
            </a:endParaRPr>
          </a:p>
          <a:p>
            <a:pPr marL="266700" indent="-266700">
              <a:buNone/>
            </a:pPr>
            <a:endParaRPr lang="zh-CN" altLang="en-US" sz="2000" b="0" dirty="0">
              <a:solidFill>
                <a:schemeClr val="tx1"/>
              </a:solidFill>
              <a:latin typeface="Times New Roman" panose="02020603050405020304" pitchFamily="18" charset="0"/>
            </a:endParaRPr>
          </a:p>
          <a:p>
            <a:pPr marL="266700" indent="-266700">
              <a:buNone/>
            </a:pPr>
            <a:r>
              <a:rPr lang="zh-CN" altLang="en-US" sz="2000" b="0" dirty="0">
                <a:solidFill>
                  <a:schemeClr val="tx1"/>
                </a:solidFill>
                <a:latin typeface="Times New Roman" panose="02020603050405020304" pitchFamily="18" charset="0"/>
              </a:rPr>
              <a:t>3.Whom is the memo addressed to?</a:t>
            </a:r>
            <a:endParaRPr lang="zh-CN" altLang="en-US" sz="2000" b="0" dirty="0">
              <a:solidFill>
                <a:schemeClr val="tx1"/>
              </a:solidFill>
              <a:latin typeface="Times New Roman" panose="02020603050405020304" pitchFamily="18" charset="0"/>
            </a:endParaRPr>
          </a:p>
          <a:p>
            <a:pPr marL="266700" indent="-266700">
              <a:buNone/>
            </a:pPr>
            <a:endParaRPr lang="zh-CN" altLang="en-US" sz="2000" b="0" dirty="0">
              <a:solidFill>
                <a:schemeClr val="tx1"/>
              </a:solidFill>
              <a:latin typeface="Times New Roman" panose="02020603050405020304" pitchFamily="18" charset="0"/>
            </a:endParaRPr>
          </a:p>
          <a:p>
            <a:pPr marL="266700" indent="-266700">
              <a:buNone/>
            </a:pPr>
            <a:r>
              <a:rPr lang="zh-CN" altLang="en-US" sz="2000" b="0" dirty="0">
                <a:solidFill>
                  <a:schemeClr val="tx1"/>
                </a:solidFill>
                <a:latin typeface="Times New Roman" panose="02020603050405020304" pitchFamily="18" charset="0"/>
              </a:rPr>
              <a:t>4.Which department does Lucy probably work in?</a:t>
            </a:r>
            <a:endParaRPr lang="zh-CN" altLang="en-US" sz="2000" b="0" dirty="0">
              <a:solidFill>
                <a:schemeClr val="tx1"/>
              </a:solidFill>
              <a:latin typeface="Times New Roman" panose="02020603050405020304" pitchFamily="18" charset="0"/>
              <a:ea typeface="Times New Roman" panose="02020603050405020304" pitchFamily="18" charset="0"/>
            </a:endParaRPr>
          </a:p>
        </p:txBody>
      </p:sp>
      <p:sp>
        <p:nvSpPr>
          <p:cNvPr id="15363" name="Rectangle 3"/>
          <p:cNvSpPr>
            <a:spLocks noGrp="1"/>
          </p:cNvSpPr>
          <p:nvPr/>
        </p:nvSpPr>
        <p:spPr>
          <a:xfrm>
            <a:off x="1253173" y="192817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AutoNum type="arabicPeriod"/>
            </a:pPr>
            <a:r>
              <a:rPr lang="zh-CN" altLang="en-US" sz="2000" b="0" dirty="0">
                <a:latin typeface="Times New Roman" panose="02020603050405020304" pitchFamily="18" charset="0"/>
                <a:cs typeface="Times New Roman" panose="02020603050405020304" pitchFamily="18" charset="0"/>
              </a:rPr>
              <a:t>The memo is about the second session of online training program.</a:t>
            </a:r>
            <a:endParaRPr lang="zh-CN" altLang="en-US" sz="2000" b="0" dirty="0">
              <a:latin typeface="Times New Roman" panose="02020603050405020304" pitchFamily="18" charset="0"/>
              <a:cs typeface="Times New Roman" panose="02020603050405020304" pitchFamily="18" charset="0"/>
            </a:endParaRPr>
          </a:p>
          <a:p>
            <a:pPr algn="just">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buFont typeface="Wingdings" panose="05000000000000000000" pitchFamily="2" charset="2"/>
              <a:buAutoNum type="arabicPeriod"/>
            </a:pPr>
            <a:r>
              <a:rPr lang="zh-CN" altLang="en-US" sz="2000" b="0" dirty="0">
                <a:latin typeface="Times New Roman" panose="02020603050405020304" pitchFamily="18" charset="0"/>
                <a:cs typeface="Times New Roman" panose="02020603050405020304" pitchFamily="18" charset="0"/>
              </a:rPr>
              <a:t>It is a request memo.</a:t>
            </a:r>
            <a:endParaRPr lang="zh-CN" altLang="en-US" sz="2000" b="0" dirty="0">
              <a:latin typeface="Times New Roman" panose="02020603050405020304" pitchFamily="18" charset="0"/>
              <a:cs typeface="Times New Roman" panose="02020603050405020304" pitchFamily="18" charset="0"/>
            </a:endParaRPr>
          </a:p>
          <a:p>
            <a:pPr algn="just">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buFont typeface="Wingdings" panose="05000000000000000000" pitchFamily="2" charset="2"/>
              <a:buAutoNum type="arabicPeriod"/>
            </a:pPr>
            <a:r>
              <a:rPr lang="zh-CN" altLang="en-US" sz="2000" b="0" dirty="0">
                <a:latin typeface="Times New Roman" panose="02020603050405020304" pitchFamily="18" charset="0"/>
                <a:cs typeface="Times New Roman" panose="02020603050405020304" pitchFamily="18" charset="0"/>
              </a:rPr>
              <a:t>The department managers.</a:t>
            </a:r>
            <a:endParaRPr lang="zh-CN" altLang="en-US" sz="2000" b="0" dirty="0">
              <a:latin typeface="Times New Roman" panose="02020603050405020304" pitchFamily="18" charset="0"/>
              <a:cs typeface="Times New Roman" panose="02020603050405020304" pitchFamily="18" charset="0"/>
            </a:endParaRPr>
          </a:p>
          <a:p>
            <a:pPr algn="just">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buFont typeface="Wingdings" panose="05000000000000000000" pitchFamily="2" charset="2"/>
              <a:buAutoNum type="arabicPeriod"/>
            </a:pPr>
            <a:r>
              <a:rPr lang="zh-CN" altLang="en-US" sz="2000" b="0" dirty="0">
                <a:latin typeface="Times New Roman" panose="02020603050405020304" pitchFamily="18" charset="0"/>
                <a:cs typeface="Times New Roman" panose="02020603050405020304" pitchFamily="18" charset="0"/>
              </a:rPr>
              <a:t>Lucy probably works in the Department of Human Resources.</a:t>
            </a: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xEl>
                                              <p:pRg st="3" end="3"/>
                                            </p:txEl>
                                          </p:spTgt>
                                        </p:tgtEl>
                                        <p:attrNameLst>
                                          <p:attrName>style.visibility</p:attrName>
                                        </p:attrNameLst>
                                      </p:cBhvr>
                                      <p:to>
                                        <p:strVal val="visible"/>
                                      </p:to>
                                    </p:set>
                                    <p:anim calcmode="lin" valueType="num">
                                      <p:cBhvr additive="base">
                                        <p:cTn id="13" dur="500" fill="hold"/>
                                        <p:tgtEl>
                                          <p:spTgt spid="1536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363">
                                            <p:txEl>
                                              <p:pRg st="5" end="5"/>
                                            </p:txEl>
                                          </p:spTgt>
                                        </p:tgtEl>
                                        <p:attrNameLst>
                                          <p:attrName>style.visibility</p:attrName>
                                        </p:attrNameLst>
                                      </p:cBhvr>
                                      <p:to>
                                        <p:strVal val="visible"/>
                                      </p:to>
                                    </p:set>
                                    <p:anim calcmode="lin" valueType="num">
                                      <p:cBhvr additive="base">
                                        <p:cTn id="19" dur="500" fill="hold"/>
                                        <p:tgtEl>
                                          <p:spTgt spid="1536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363">
                                            <p:txEl>
                                              <p:pRg st="7" end="7"/>
                                            </p:txEl>
                                          </p:spTgt>
                                        </p:tgtEl>
                                        <p:attrNameLst>
                                          <p:attrName>style.visibility</p:attrName>
                                        </p:attrNameLst>
                                      </p:cBhvr>
                                      <p:to>
                                        <p:strVal val="visible"/>
                                      </p:to>
                                    </p:set>
                                    <p:anim calcmode="lin" valueType="num">
                                      <p:cBhvr additive="base">
                                        <p:cTn id="25" dur="500" fill="hold"/>
                                        <p:tgtEl>
                                          <p:spTgt spid="1536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p:nvPr/>
        </p:nvSpPr>
        <p:spPr>
          <a:xfrm>
            <a:off x="1522413" y="2035175"/>
            <a:ext cx="6634162" cy="210343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2000" dirty="0">
                <a:solidFill>
                  <a:srgbClr val="282917"/>
                </a:solidFill>
                <a:latin typeface="Times New Roman" panose="02020603050405020304" pitchFamily="18" charset="0"/>
                <a:cs typeface="Times New Roman" panose="02020603050405020304" pitchFamily="18" charset="0"/>
              </a:rPr>
              <a:t>Notes注释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zh-CN" altLang="en-US" sz="2000" b="0" dirty="0">
                <a:solidFill>
                  <a:srgbClr val="282917"/>
                </a:solidFill>
                <a:latin typeface="Times New Roman" panose="02020603050405020304" pitchFamily="18" charset="0"/>
                <a:cs typeface="Times New Roman" panose="02020603050405020304" pitchFamily="18" charset="0"/>
              </a:rPr>
              <a:t>trainee  n. 培训生；实习生    whiteboard  n. 白色书写板</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zh-CN" altLang="en-US" sz="2000" b="0" dirty="0">
                <a:solidFill>
                  <a:srgbClr val="282917"/>
                </a:solidFill>
                <a:latin typeface="Times New Roman" panose="02020603050405020304" pitchFamily="18" charset="0"/>
                <a:cs typeface="Times New Roman" panose="02020603050405020304" pitchFamily="18" charset="0"/>
              </a:rPr>
              <a:t>option  n. 选项                         assignments  n. 作业</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zh-CN" altLang="en-US" sz="2000" b="0" dirty="0">
                <a:solidFill>
                  <a:srgbClr val="282917"/>
                </a:solidFill>
                <a:latin typeface="Times New Roman" panose="02020603050405020304" pitchFamily="18" charset="0"/>
                <a:cs typeface="Times New Roman" panose="02020603050405020304" pitchFamily="18" charset="0"/>
              </a:rPr>
              <a:t>forum  n. 论坛；讨论会</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Case 2: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17411" name="内容占位符 2"/>
          <p:cNvSpPr>
            <a:spLocks noGrp="1"/>
          </p:cNvSpPr>
          <p:nvPr>
            <p:ph idx="1"/>
          </p:nvPr>
        </p:nvSpPr>
        <p:spPr>
          <a:xfrm>
            <a:off x="925513" y="1149350"/>
            <a:ext cx="7961312" cy="5183188"/>
          </a:xfrm>
        </p:spPr>
        <p:txBody>
          <a:bodyPr vert="horz" wrap="square" lIns="91440" tIns="45720" rIns="91440" bIns="45720" anchor="t" anchorCtr="0"/>
          <a:lstStyle/>
          <a:p>
            <a:pPr marL="88900" indent="12700" algn="ctr">
              <a:buNone/>
            </a:pPr>
            <a:r>
              <a:rPr lang="zh-CN" altLang="en-US" sz="2400" dirty="0">
                <a:solidFill>
                  <a:srgbClr val="282917"/>
                </a:solidFill>
                <a:latin typeface="Times New Roman" panose="02020603050405020304" pitchFamily="18" charset="0"/>
                <a:cs typeface="Times New Roman" panose="02020603050405020304" pitchFamily="18" charset="0"/>
              </a:rPr>
              <a:t>Memo</a:t>
            </a:r>
            <a:endParaRPr lang="zh-CN" altLang="en-US" sz="2400" dirty="0">
              <a:solidFill>
                <a:srgbClr val="282917"/>
              </a:solidFill>
              <a:latin typeface="Times New Roman" panose="02020603050405020304" pitchFamily="18" charset="0"/>
              <a:cs typeface="Times New Roman" panose="02020603050405020304" pitchFamily="18" charset="0"/>
            </a:endParaRPr>
          </a:p>
          <a:p>
            <a:pPr marL="88900" indent="12700">
              <a:buNone/>
            </a:pPr>
            <a:r>
              <a:rPr lang="zh-CN" altLang="en-US" sz="2000" b="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88900" indent="12700">
              <a:buNone/>
            </a:pPr>
            <a:r>
              <a:rPr lang="zh-CN" altLang="en-US" sz="2000" dirty="0">
                <a:solidFill>
                  <a:schemeClr val="tx1"/>
                </a:solidFill>
                <a:latin typeface="Times New Roman" panose="02020603050405020304" pitchFamily="18" charset="0"/>
              </a:rPr>
              <a:t>To：</a:t>
            </a:r>
            <a:r>
              <a:rPr lang="zh-CN" altLang="en-US" sz="2000" b="0" dirty="0">
                <a:solidFill>
                  <a:schemeClr val="tx1"/>
                </a:solidFill>
                <a:latin typeface="Times New Roman" panose="02020603050405020304" pitchFamily="18" charset="0"/>
              </a:rPr>
              <a:t>Golden Marxon </a:t>
            </a:r>
            <a:endParaRPr lang="zh-CN" altLang="en-US" sz="2000" dirty="0">
              <a:solidFill>
                <a:schemeClr val="tx1"/>
              </a:solidFill>
              <a:latin typeface="Times New Roman" panose="02020603050405020304" pitchFamily="18" charset="0"/>
            </a:endParaRPr>
          </a:p>
          <a:p>
            <a:pPr marL="88900" indent="12700">
              <a:buNone/>
            </a:pPr>
            <a:r>
              <a:rPr lang="zh-CN" altLang="en-US" sz="2000" dirty="0">
                <a:solidFill>
                  <a:schemeClr val="tx1"/>
                </a:solidFill>
                <a:latin typeface="Times New Roman" panose="02020603050405020304" pitchFamily="18" charset="0"/>
              </a:rPr>
              <a:t>From：</a:t>
            </a:r>
            <a:r>
              <a:rPr lang="zh-CN" altLang="en-US" sz="2000" b="0" dirty="0">
                <a:solidFill>
                  <a:schemeClr val="tx1"/>
                </a:solidFill>
                <a:latin typeface="Times New Roman" panose="02020603050405020304" pitchFamily="18" charset="0"/>
              </a:rPr>
              <a:t>Jane Tam, Chairperson</a:t>
            </a:r>
            <a:endParaRPr lang="zh-CN" altLang="en-US" sz="2000" dirty="0">
              <a:solidFill>
                <a:schemeClr val="tx1"/>
              </a:solidFill>
              <a:latin typeface="Times New Roman" panose="02020603050405020304" pitchFamily="18" charset="0"/>
            </a:endParaRPr>
          </a:p>
          <a:p>
            <a:pPr marL="88900" indent="12700">
              <a:buNone/>
            </a:pPr>
            <a:r>
              <a:rPr lang="zh-CN" altLang="en-US" sz="2000" dirty="0">
                <a:solidFill>
                  <a:schemeClr val="tx1"/>
                </a:solidFill>
                <a:latin typeface="Times New Roman" panose="02020603050405020304" pitchFamily="18" charset="0"/>
              </a:rPr>
              <a:t>Date：</a:t>
            </a:r>
            <a:r>
              <a:rPr lang="zh-CN" altLang="en-US" sz="2000" b="0" dirty="0">
                <a:solidFill>
                  <a:schemeClr val="tx1"/>
                </a:solidFill>
                <a:latin typeface="Times New Roman" panose="02020603050405020304" pitchFamily="18" charset="0"/>
              </a:rPr>
              <a:t>September 8，2006</a:t>
            </a:r>
            <a:endParaRPr lang="zh-CN" altLang="en-US" sz="2000" dirty="0">
              <a:solidFill>
                <a:schemeClr val="tx1"/>
              </a:solidFill>
              <a:latin typeface="Times New Roman" panose="02020603050405020304" pitchFamily="18" charset="0"/>
            </a:endParaRPr>
          </a:p>
          <a:p>
            <a:pPr marL="88900" indent="12700">
              <a:buNone/>
            </a:pPr>
            <a:r>
              <a:rPr lang="zh-CN" altLang="en-US" sz="2000" dirty="0">
                <a:solidFill>
                  <a:schemeClr val="tx1"/>
                </a:solidFill>
                <a:latin typeface="Times New Roman" panose="02020603050405020304" pitchFamily="18" charset="0"/>
              </a:rPr>
              <a:t>Subject：</a:t>
            </a:r>
            <a:r>
              <a:rPr lang="zh-CN" altLang="en-US" sz="2000" b="0" dirty="0">
                <a:solidFill>
                  <a:schemeClr val="tx1"/>
                </a:solidFill>
                <a:latin typeface="Times New Roman" panose="02020603050405020304" pitchFamily="18" charset="0"/>
              </a:rPr>
              <a:t>Formal Counseling Session Following-up Memo</a:t>
            </a:r>
            <a:endParaRPr lang="zh-CN" altLang="en-US" sz="2000" b="0" dirty="0">
              <a:solidFill>
                <a:schemeClr val="tx1"/>
              </a:solidFill>
              <a:latin typeface="Times New Roman" panose="02020603050405020304" pitchFamily="18" charset="0"/>
              <a:cs typeface="Times New Roman" panose="02020603050405020304" pitchFamily="18" charset="0"/>
            </a:endParaRPr>
          </a:p>
          <a:p>
            <a:pPr marL="88900" indent="12700" algn="just">
              <a:buNone/>
            </a:pPr>
            <a:endParaRPr lang="zh-CN" altLang="en-US" sz="2000" b="0" dirty="0">
              <a:solidFill>
                <a:schemeClr val="tx1"/>
              </a:solidFill>
              <a:latin typeface="Times New Roman" panose="02020603050405020304" pitchFamily="18" charset="0"/>
              <a:cs typeface="Times New Roman" panose="02020603050405020304" pitchFamily="18" charset="0"/>
            </a:endParaRPr>
          </a:p>
          <a:p>
            <a:pPr marL="88900" indent="12700" algn="just">
              <a:buNone/>
            </a:pPr>
            <a:endParaRPr lang="zh-CN" altLang="en-US" sz="2000" b="0" dirty="0">
              <a:solidFill>
                <a:schemeClr val="tx1"/>
              </a:solidFill>
              <a:latin typeface="Times New Roman" panose="02020603050405020304" pitchFamily="18" charset="0"/>
            </a:endParaRPr>
          </a:p>
          <a:p>
            <a:pPr marL="88900" indent="12700" algn="just">
              <a:buNone/>
            </a:pPr>
            <a:r>
              <a:rPr lang="zh-CN" altLang="en-US" sz="2000" b="0" dirty="0">
                <a:solidFill>
                  <a:schemeClr val="tx1"/>
                </a:solidFill>
                <a:latin typeface="Times New Roman" panose="02020603050405020304" pitchFamily="18" charset="0"/>
              </a:rPr>
              <a:t>This is a follow-up to our formal counseling session held on August 22, 2006. Attached is the Action Plan, the outline of which we discussed in our meeting. You expressed some concerns about my expectations, but I am confident that if you apply yourself you will be able to meet them. </a:t>
            </a:r>
            <a:endParaRPr lang="zh-CN" altLang="en-US" sz="2000" b="0" dirty="0">
              <a:solidFill>
                <a:schemeClr val="tx1"/>
              </a:solidFill>
              <a:latin typeface="Times New Roman" panose="02020603050405020304" pitchFamily="18" charset="0"/>
              <a:cs typeface="Times New Roman" panose="02020603050405020304" pitchFamily="18" charset="0"/>
            </a:endParaRPr>
          </a:p>
          <a:p>
            <a:pPr marL="88900" indent="12700" algn="just">
              <a:buNone/>
            </a:pPr>
            <a:endParaRPr lang="zh-CN" altLang="en-US" sz="2000" dirty="0">
              <a:latin typeface="Times New Roman" panose="02020603050405020304" pitchFamily="18" charset="0"/>
              <a:ea typeface="Times New Roman" panose="02020603050405020304" pitchFamily="18" charset="0"/>
            </a:endParaRPr>
          </a:p>
        </p:txBody>
      </p:sp>
      <p:grpSp>
        <p:nvGrpSpPr>
          <p:cNvPr id="17412" name="Group 18"/>
          <p:cNvGrpSpPr/>
          <p:nvPr/>
        </p:nvGrpSpPr>
        <p:grpSpPr>
          <a:xfrm>
            <a:off x="1363663" y="776288"/>
            <a:ext cx="7335837" cy="5354637"/>
            <a:chOff x="0" y="0"/>
            <a:chExt cx="4621" cy="3373"/>
          </a:xfrm>
        </p:grpSpPr>
        <p:sp>
          <p:nvSpPr>
            <p:cNvPr id="17413" name="矩形 9"/>
            <p:cNvSpPr/>
            <p:nvPr/>
          </p:nvSpPr>
          <p:spPr>
            <a:xfrm>
              <a:off x="0" y="0"/>
              <a:ext cx="1726" cy="337"/>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1800" b="0" dirty="0">
                  <a:solidFill>
                    <a:schemeClr val="tx1"/>
                  </a:solidFill>
                  <a:latin typeface="Times New Roman" panose="02020603050405020304" pitchFamily="18" charset="0"/>
                </a:rPr>
                <a:t>Identifying the recipient</a:t>
              </a:r>
              <a:endParaRPr lang="zh-CN" altLang="en-US" sz="1800" b="0" dirty="0">
                <a:solidFill>
                  <a:schemeClr val="tx1"/>
                </a:solidFill>
                <a:latin typeface="Times New Roman" panose="02020603050405020304" pitchFamily="18" charset="0"/>
              </a:endParaRPr>
            </a:p>
            <a:p>
              <a:pPr marL="0" lvl="0" indent="0" eaLnBrk="1" hangingPunct="1">
                <a:spcBef>
                  <a:spcPct val="0"/>
                </a:spcBef>
                <a:buSzTx/>
                <a:buNone/>
              </a:pPr>
              <a:r>
                <a:rPr lang="zh-CN" altLang="en-US" sz="1800" b="0" dirty="0">
                  <a:solidFill>
                    <a:schemeClr val="tx1"/>
                  </a:solidFill>
                  <a:latin typeface="Times New Roman" panose="02020603050405020304" pitchFamily="18" charset="0"/>
                </a:rPr>
                <a:t>of the memo</a:t>
              </a:r>
              <a:endParaRPr lang="zh-CN" altLang="en-US" sz="1800" b="0" dirty="0">
                <a:solidFill>
                  <a:schemeClr val="tx1"/>
                </a:solidFill>
                <a:latin typeface="Times New Roman" panose="02020603050405020304" pitchFamily="18" charset="0"/>
              </a:endParaRPr>
            </a:p>
          </p:txBody>
        </p:sp>
        <p:sp>
          <p:nvSpPr>
            <p:cNvPr id="17414" name="Line 10"/>
            <p:cNvSpPr/>
            <p:nvPr/>
          </p:nvSpPr>
          <p:spPr>
            <a:xfrm flipH="1">
              <a:off x="581" y="351"/>
              <a:ext cx="328" cy="432"/>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sp>
          <p:nvSpPr>
            <p:cNvPr id="17415" name="矩形 7"/>
            <p:cNvSpPr/>
            <p:nvPr/>
          </p:nvSpPr>
          <p:spPr>
            <a:xfrm>
              <a:off x="2756" y="488"/>
              <a:ext cx="1550" cy="325"/>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1800" b="0" dirty="0">
                  <a:solidFill>
                    <a:schemeClr val="tx1"/>
                  </a:solidFill>
                  <a:latin typeface="Times New Roman" panose="02020603050405020304" pitchFamily="18" charset="0"/>
                </a:rPr>
                <a:t>Identifying the sender of the memo</a:t>
              </a:r>
              <a:endParaRPr lang="zh-CN" altLang="en-US" sz="1800" b="0" dirty="0">
                <a:solidFill>
                  <a:schemeClr val="tx1"/>
                </a:solidFill>
                <a:latin typeface="Times New Roman" panose="02020603050405020304" pitchFamily="18" charset="0"/>
              </a:endParaRPr>
            </a:p>
          </p:txBody>
        </p:sp>
        <p:sp>
          <p:nvSpPr>
            <p:cNvPr id="17416" name="Line 11"/>
            <p:cNvSpPr/>
            <p:nvPr/>
          </p:nvSpPr>
          <p:spPr>
            <a:xfrm flipH="1">
              <a:off x="1861" y="663"/>
              <a:ext cx="888" cy="408"/>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sp>
          <p:nvSpPr>
            <p:cNvPr id="17417" name="矩形 7"/>
            <p:cNvSpPr/>
            <p:nvPr/>
          </p:nvSpPr>
          <p:spPr>
            <a:xfrm>
              <a:off x="2748" y="952"/>
              <a:ext cx="1529" cy="325"/>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1800" b="0" dirty="0">
                  <a:solidFill>
                    <a:schemeClr val="tx1"/>
                  </a:solidFill>
                  <a:latin typeface="Times New Roman" panose="02020603050405020304" pitchFamily="18" charset="0"/>
                </a:rPr>
                <a:t>Recording the complete and current time</a:t>
              </a:r>
              <a:endParaRPr lang="zh-CN" altLang="en-US" sz="1800" b="0" dirty="0">
                <a:solidFill>
                  <a:schemeClr val="tx1"/>
                </a:solidFill>
                <a:latin typeface="Times New Roman" panose="02020603050405020304" pitchFamily="18" charset="0"/>
              </a:endParaRPr>
            </a:p>
          </p:txBody>
        </p:sp>
        <p:sp>
          <p:nvSpPr>
            <p:cNvPr id="17418" name="Line 13"/>
            <p:cNvSpPr/>
            <p:nvPr/>
          </p:nvSpPr>
          <p:spPr>
            <a:xfrm flipH="1">
              <a:off x="1645" y="1111"/>
              <a:ext cx="1096" cy="216"/>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sp>
          <p:nvSpPr>
            <p:cNvPr id="17419" name="矩形 7"/>
            <p:cNvSpPr/>
            <p:nvPr/>
          </p:nvSpPr>
          <p:spPr>
            <a:xfrm>
              <a:off x="3284" y="1768"/>
              <a:ext cx="985" cy="325"/>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1800" b="0" dirty="0">
                  <a:solidFill>
                    <a:schemeClr val="tx1"/>
                  </a:solidFill>
                  <a:latin typeface="Times New Roman" panose="02020603050405020304" pitchFamily="18" charset="0"/>
                </a:rPr>
                <a:t>Identifying the topic</a:t>
              </a:r>
              <a:endParaRPr lang="zh-CN" altLang="en-US" sz="1800" b="0" dirty="0">
                <a:solidFill>
                  <a:schemeClr val="tx1"/>
                </a:solidFill>
                <a:latin typeface="Times New Roman" panose="02020603050405020304" pitchFamily="18" charset="0"/>
              </a:endParaRPr>
            </a:p>
          </p:txBody>
        </p:sp>
        <p:sp>
          <p:nvSpPr>
            <p:cNvPr id="17420" name="Line 15"/>
            <p:cNvSpPr/>
            <p:nvPr/>
          </p:nvSpPr>
          <p:spPr>
            <a:xfrm flipH="1" flipV="1">
              <a:off x="1637" y="1655"/>
              <a:ext cx="1624" cy="312"/>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sp>
          <p:nvSpPr>
            <p:cNvPr id="17421" name="矩形 7"/>
            <p:cNvSpPr/>
            <p:nvPr/>
          </p:nvSpPr>
          <p:spPr>
            <a:xfrm>
              <a:off x="3076" y="3048"/>
              <a:ext cx="1545" cy="325"/>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1800" b="0" dirty="0">
                  <a:solidFill>
                    <a:schemeClr val="tx1"/>
                  </a:solidFill>
                  <a:latin typeface="Times New Roman" panose="02020603050405020304" pitchFamily="18" charset="0"/>
                </a:rPr>
                <a:t>Introducing the context and purpose</a:t>
              </a:r>
              <a:endParaRPr lang="zh-CN" altLang="en-US" sz="1800" b="0" dirty="0">
                <a:solidFill>
                  <a:schemeClr val="tx1"/>
                </a:solidFill>
                <a:latin typeface="Times New Roman" panose="02020603050405020304" pitchFamily="18" charset="0"/>
              </a:endParaRPr>
            </a:p>
          </p:txBody>
        </p:sp>
        <p:sp>
          <p:nvSpPr>
            <p:cNvPr id="17422" name="Line 17"/>
            <p:cNvSpPr/>
            <p:nvPr/>
          </p:nvSpPr>
          <p:spPr>
            <a:xfrm flipH="1" flipV="1">
              <a:off x="2493" y="2887"/>
              <a:ext cx="576" cy="328"/>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grp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p:cNvSpPr>
          <p:nvPr>
            <p:ph idx="1"/>
          </p:nvPr>
        </p:nvSpPr>
        <p:spPr>
          <a:xfrm>
            <a:off x="925513" y="1392238"/>
            <a:ext cx="7961312" cy="5094287"/>
          </a:xfrm>
        </p:spPr>
        <p:txBody>
          <a:bodyPr vert="horz" wrap="square" lIns="91440" tIns="45720" rIns="91440" bIns="45720" anchor="t" anchorCtr="0"/>
          <a:lstStyle/>
          <a:p>
            <a:pPr marL="177800" indent="5080">
              <a:buNone/>
            </a:pPr>
            <a:r>
              <a:rPr lang="zh-CN" altLang="en-US" sz="2000" b="0" dirty="0">
                <a:solidFill>
                  <a:schemeClr val="tx1"/>
                </a:solidFill>
                <a:latin typeface="Times New Roman" panose="02020603050405020304" pitchFamily="18" charset="0"/>
              </a:rPr>
              <a:t>I will meet with you weekly for the next month to see how things are progressing. After that we will meet as needed, and will have a regular meeting at least once a month. If you find that you need assistance in implementing the Action Plan, please let me know so that we can discuss any problems that you are having.</a:t>
            </a:r>
            <a:endParaRPr lang="zh-CN" altLang="en-US" sz="2000" b="0" dirty="0">
              <a:solidFill>
                <a:schemeClr val="tx1"/>
              </a:solidFill>
              <a:latin typeface="Times New Roman" panose="02020603050405020304" pitchFamily="18" charset="0"/>
            </a:endParaRPr>
          </a:p>
          <a:p>
            <a:pPr marL="177800" indent="5080">
              <a:buNone/>
            </a:pPr>
            <a:endParaRPr lang="zh-CN" altLang="en-US" sz="2000" b="0" dirty="0">
              <a:solidFill>
                <a:schemeClr val="tx1"/>
              </a:solidFill>
              <a:latin typeface="Times New Roman" panose="02020603050405020304" pitchFamily="18" charset="0"/>
            </a:endParaRPr>
          </a:p>
          <a:p>
            <a:pPr marL="177800" indent="5080">
              <a:buNone/>
            </a:pPr>
            <a:r>
              <a:rPr lang="zh-CN" altLang="en-US" sz="2000" b="0" dirty="0">
                <a:solidFill>
                  <a:schemeClr val="tx1"/>
                </a:solidFill>
                <a:latin typeface="Times New Roman" panose="02020603050405020304" pitchFamily="18" charset="0"/>
              </a:rPr>
              <a:t>Thank you for your cooperation and I hope the Action Plan will be of assistance to you.</a:t>
            </a:r>
            <a:endParaRPr lang="zh-CN" altLang="en-US" sz="2000" b="0" dirty="0">
              <a:solidFill>
                <a:schemeClr val="tx1"/>
              </a:solidFill>
              <a:latin typeface="Times New Roman" panose="02020603050405020304" pitchFamily="18" charset="0"/>
            </a:endParaRPr>
          </a:p>
          <a:p>
            <a:pPr marL="177800" indent="5080">
              <a:buNone/>
            </a:pPr>
            <a:endParaRPr lang="zh-CN" altLang="en-US" sz="2000" b="0" dirty="0">
              <a:solidFill>
                <a:schemeClr val="tx1"/>
              </a:solidFill>
              <a:latin typeface="Times New Roman" panose="02020603050405020304" pitchFamily="18" charset="0"/>
            </a:endParaRPr>
          </a:p>
          <a:p>
            <a:pPr marL="177800" indent="5080">
              <a:buNone/>
            </a:pPr>
            <a:endParaRPr lang="zh-CN" altLang="en-US" sz="2000" b="0" dirty="0">
              <a:solidFill>
                <a:schemeClr val="tx1"/>
              </a:solidFill>
              <a:latin typeface="Times New Roman" panose="02020603050405020304" pitchFamily="18" charset="0"/>
            </a:endParaRPr>
          </a:p>
          <a:p>
            <a:pPr marL="177800" indent="5080">
              <a:buNone/>
            </a:pPr>
            <a:r>
              <a:rPr lang="zh-CN" altLang="en-US" sz="2000" b="0" dirty="0">
                <a:solidFill>
                  <a:schemeClr val="tx1"/>
                </a:solidFill>
                <a:latin typeface="Times New Roman" panose="02020603050405020304" pitchFamily="18" charset="0"/>
              </a:rPr>
              <a:t>Attachment</a:t>
            </a:r>
            <a:endParaRPr lang="zh-CN" altLang="en-US" sz="2000" b="0" dirty="0">
              <a:solidFill>
                <a:schemeClr val="tx1"/>
              </a:solidFill>
              <a:latin typeface="Times New Roman" panose="02020603050405020304" pitchFamily="18" charset="0"/>
            </a:endParaRPr>
          </a:p>
          <a:p>
            <a:pPr marL="177800" indent="5080">
              <a:buNone/>
            </a:pPr>
            <a:endParaRPr lang="zh-CN" altLang="en-US" sz="2000" b="0" dirty="0">
              <a:solidFill>
                <a:schemeClr val="tx1"/>
              </a:solidFill>
              <a:latin typeface="Times New Roman" panose="02020603050405020304" pitchFamily="18" charset="0"/>
            </a:endParaRPr>
          </a:p>
          <a:p>
            <a:pPr marL="177800" indent="5080">
              <a:buNone/>
            </a:pPr>
            <a:r>
              <a:rPr lang="zh-CN" altLang="en-US" sz="2000" b="0" dirty="0">
                <a:solidFill>
                  <a:schemeClr val="tx1"/>
                </a:solidFill>
                <a:latin typeface="Times New Roman" panose="02020603050405020304" pitchFamily="18" charset="0"/>
              </a:rPr>
              <a:t>cc: Health Science Human Resources</a:t>
            </a:r>
            <a:endParaRPr lang="zh-CN" altLang="en-US" sz="2000" b="0" dirty="0">
              <a:solidFill>
                <a:schemeClr val="tx1"/>
              </a:solidFill>
              <a:latin typeface="Times New Roman" panose="02020603050405020304" pitchFamily="18" charset="0"/>
            </a:endParaRPr>
          </a:p>
        </p:txBody>
      </p:sp>
      <p:grpSp>
        <p:nvGrpSpPr>
          <p:cNvPr id="18435" name="Group 12"/>
          <p:cNvGrpSpPr/>
          <p:nvPr/>
        </p:nvGrpSpPr>
        <p:grpSpPr>
          <a:xfrm>
            <a:off x="4140200" y="2755900"/>
            <a:ext cx="4500563" cy="3009900"/>
            <a:chOff x="0" y="0"/>
            <a:chExt cx="2835" cy="1896"/>
          </a:xfrm>
        </p:grpSpPr>
        <p:sp>
          <p:nvSpPr>
            <p:cNvPr id="18436" name="Line 6"/>
            <p:cNvSpPr/>
            <p:nvPr/>
          </p:nvSpPr>
          <p:spPr>
            <a:xfrm flipH="1" flipV="1">
              <a:off x="328" y="0"/>
              <a:ext cx="680" cy="272"/>
            </a:xfrm>
            <a:prstGeom prst="line">
              <a:avLst/>
            </a:prstGeom>
            <a:ln w="9525" cap="flat" cmpd="sng">
              <a:solidFill>
                <a:schemeClr val="accent1"/>
              </a:solidFill>
              <a:prstDash val="solid"/>
              <a:headEnd type="none" w="med" len="med"/>
              <a:tailEnd type="triangle" w="med" len="med"/>
            </a:ln>
            <a:effectLst>
              <a:prstShdw prst="shdw13" dist="53882" dir="13499999">
                <a:schemeClr val="bg2">
                  <a:alpha val="50000"/>
                </a:schemeClr>
              </a:prstShdw>
            </a:effectLst>
          </p:spPr>
        </p:sp>
        <p:sp>
          <p:nvSpPr>
            <p:cNvPr id="18437" name="矩形 6"/>
            <p:cNvSpPr/>
            <p:nvPr/>
          </p:nvSpPr>
          <p:spPr>
            <a:xfrm>
              <a:off x="1006" y="93"/>
              <a:ext cx="1821" cy="316"/>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r>
                <a:rPr lang="zh-CN" altLang="en-US" sz="1800" b="0" dirty="0">
                  <a:solidFill>
                    <a:schemeClr val="tx1"/>
                  </a:solidFill>
                  <a:latin typeface="Times New Roman" panose="02020603050405020304" pitchFamily="18" charset="0"/>
                </a:rPr>
                <a:t>Presenting the specific tasks</a:t>
              </a:r>
              <a:endParaRPr lang="zh-CN" altLang="en-US" sz="1800" b="0" dirty="0">
                <a:solidFill>
                  <a:schemeClr val="tx1"/>
                </a:solidFill>
                <a:latin typeface="Times New Roman" panose="02020603050405020304" pitchFamily="18" charset="0"/>
              </a:endParaRPr>
            </a:p>
          </p:txBody>
        </p:sp>
        <p:sp>
          <p:nvSpPr>
            <p:cNvPr id="18438" name="矩形 6"/>
            <p:cNvSpPr/>
            <p:nvPr/>
          </p:nvSpPr>
          <p:spPr>
            <a:xfrm>
              <a:off x="1014" y="837"/>
              <a:ext cx="1821" cy="316"/>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r>
                <a:rPr lang="zh-CN" altLang="en-US" sz="1800" b="0" dirty="0">
                  <a:solidFill>
                    <a:schemeClr val="tx1"/>
                  </a:solidFill>
                  <a:latin typeface="Times New Roman" panose="02020603050405020304" pitchFamily="18" charset="0"/>
                </a:rPr>
                <a:t>Ending the message politely</a:t>
              </a:r>
              <a:endParaRPr lang="zh-CN" altLang="en-US" sz="1800" b="0" dirty="0">
                <a:solidFill>
                  <a:schemeClr val="tx1"/>
                </a:solidFill>
                <a:latin typeface="Times New Roman" panose="02020603050405020304" pitchFamily="18" charset="0"/>
              </a:endParaRPr>
            </a:p>
          </p:txBody>
        </p:sp>
        <p:sp>
          <p:nvSpPr>
            <p:cNvPr id="18439" name="Line 8"/>
            <p:cNvSpPr/>
            <p:nvPr/>
          </p:nvSpPr>
          <p:spPr>
            <a:xfrm flipH="1" flipV="1">
              <a:off x="0" y="672"/>
              <a:ext cx="1008" cy="352"/>
            </a:xfrm>
            <a:prstGeom prst="line">
              <a:avLst/>
            </a:prstGeom>
            <a:ln w="9525" cap="flat" cmpd="sng">
              <a:solidFill>
                <a:schemeClr val="accent1"/>
              </a:solidFill>
              <a:prstDash val="solid"/>
              <a:headEnd type="none" w="med" len="med"/>
              <a:tailEnd type="triangle" w="med" len="med"/>
            </a:ln>
            <a:effectLst>
              <a:prstShdw prst="shdw13" dist="53882" dir="13499999">
                <a:schemeClr val="bg2">
                  <a:alpha val="50000"/>
                </a:schemeClr>
              </a:prstShdw>
            </a:effectLst>
          </p:spPr>
        </p:sp>
        <p:sp>
          <p:nvSpPr>
            <p:cNvPr id="18440" name="AutoShape 9"/>
            <p:cNvSpPr/>
            <p:nvPr/>
          </p:nvSpPr>
          <p:spPr>
            <a:xfrm>
              <a:off x="552" y="1256"/>
              <a:ext cx="80" cy="640"/>
            </a:xfrm>
            <a:prstGeom prst="rightBracket">
              <a:avLst>
                <a:gd name="adj" fmla="val 66666"/>
              </a:avLst>
            </a:prstGeom>
            <a:noFill/>
            <a:ln w="9525" cap="flat" cmpd="sng">
              <a:solidFill>
                <a:schemeClr val="accent1"/>
              </a:solidFill>
              <a:prstDash val="solid"/>
              <a:headEnd type="none" w="med" len="med"/>
              <a:tailEnd type="none" w="med" len="med"/>
            </a:ln>
            <a:effectLst>
              <a:prstShdw prst="shdw13" dist="53882" dir="13499999">
                <a:schemeClr val="bg2">
                  <a:alpha val="50000"/>
                </a:schemeClr>
              </a:prstShdw>
            </a:effectLst>
          </p:spPr>
          <p:txBody>
            <a:bodyPr wrap="none"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buNone/>
              </a:pPr>
              <a:endParaRPr lang="zh-CN" altLang="en-US" sz="2000" dirty="0">
                <a:solidFill>
                  <a:schemeClr val="tx1"/>
                </a:solidFill>
                <a:latin typeface="Times New Roman" panose="02020603050405020304" pitchFamily="18" charset="0"/>
              </a:endParaRPr>
            </a:p>
          </p:txBody>
        </p:sp>
        <p:sp>
          <p:nvSpPr>
            <p:cNvPr id="18441" name="矩形 6"/>
            <p:cNvSpPr/>
            <p:nvPr/>
          </p:nvSpPr>
          <p:spPr>
            <a:xfrm>
              <a:off x="1502" y="1525"/>
              <a:ext cx="1293" cy="316"/>
            </a:xfrm>
            <a:prstGeom prst="rect">
              <a:avLst/>
            </a:prstGeom>
            <a:solidFill>
              <a:schemeClr val="bg1"/>
            </a:solidFill>
            <a:ln w="9525" cap="flat" cmpd="sng">
              <a:solidFill>
                <a:srgbClr val="5B3A95"/>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zh-CN" altLang="en-US" sz="1800" b="0" dirty="0">
                  <a:solidFill>
                    <a:schemeClr val="tx1"/>
                  </a:solidFill>
                  <a:latin typeface="Times New Roman" panose="02020603050405020304" pitchFamily="18" charset="0"/>
                </a:rPr>
                <a:t>Attaching detailed information</a:t>
              </a:r>
              <a:endParaRPr lang="zh-CN" altLang="en-US" sz="1800" b="0" dirty="0">
                <a:solidFill>
                  <a:schemeClr val="tx1"/>
                </a:solidFill>
                <a:latin typeface="Times New Roman" panose="02020603050405020304" pitchFamily="18" charset="0"/>
              </a:endParaRPr>
            </a:p>
          </p:txBody>
        </p:sp>
        <p:sp>
          <p:nvSpPr>
            <p:cNvPr id="18442" name="Line 11"/>
            <p:cNvSpPr/>
            <p:nvPr/>
          </p:nvSpPr>
          <p:spPr>
            <a:xfrm flipH="1" flipV="1">
              <a:off x="624" y="1552"/>
              <a:ext cx="872" cy="128"/>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grp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a:xfrm>
            <a:off x="952500" y="522288"/>
            <a:ext cx="8589963" cy="1011237"/>
          </a:xfrm>
        </p:spPr>
        <p:txBody>
          <a:bodyPr vert="horz" wrap="square" lIns="91440" tIns="45720" rIns="91440" bIns="45720" anchor="ctr" anchorCtr="0"/>
          <a:lstStyle/>
          <a:p>
            <a:r>
              <a:rPr lang="zh-CN" altLang="en-US" sz="2400" i="1" dirty="0">
                <a:solidFill>
                  <a:srgbClr val="282917"/>
                </a:solidFill>
              </a:rPr>
              <a:t>Task 3 </a:t>
            </a:r>
            <a:br>
              <a:rPr lang="zh-CN" altLang="en-US" sz="2400" dirty="0">
                <a:solidFill>
                  <a:srgbClr val="282917"/>
                </a:solidFill>
              </a:rPr>
            </a:br>
            <a:r>
              <a:rPr lang="zh-CN" altLang="en-US" sz="2400" dirty="0">
                <a:solidFill>
                  <a:srgbClr val="282917"/>
                </a:solidFill>
              </a:rPr>
              <a:t>Directions: Read the sample and summarize the writing process.</a:t>
            </a:r>
            <a:br>
              <a:rPr lang="zh-CN" altLang="en-US" sz="2400" dirty="0">
                <a:solidFill>
                  <a:srgbClr val="282917"/>
                </a:solidFill>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19459" name="内容占位符 2"/>
          <p:cNvSpPr>
            <a:spLocks noGrp="1"/>
          </p:cNvSpPr>
          <p:nvPr>
            <p:ph idx="1"/>
          </p:nvPr>
        </p:nvSpPr>
        <p:spPr>
          <a:xfrm>
            <a:off x="742633" y="1533525"/>
            <a:ext cx="7961312" cy="4692650"/>
          </a:xfrm>
        </p:spPr>
        <p:txBody>
          <a:bodyPr vert="horz" wrap="square" lIns="91440" tIns="45720" rIns="91440" bIns="45720" anchor="t" anchorCtr="0"/>
          <a:lstStyle/>
          <a:p>
            <a:pPr>
              <a:lnSpc>
                <a:spcPct val="120000"/>
              </a:lnSpc>
              <a:buNone/>
            </a:pPr>
            <a:endParaRPr lang="zh-CN" altLang="en-US" sz="2000" dirty="0">
              <a:solidFill>
                <a:srgbClr val="282917"/>
              </a:solidFill>
            </a:endParaRPr>
          </a:p>
          <a:p>
            <a:pPr>
              <a:lnSpc>
                <a:spcPct val="120000"/>
              </a:lnSpc>
              <a:buNone/>
            </a:pPr>
            <a:r>
              <a:rPr lang="zh-CN" altLang="en-US" sz="2000" dirty="0">
                <a:solidFill>
                  <a:srgbClr val="282917"/>
                </a:solidFill>
              </a:rPr>
              <a:t> </a:t>
            </a:r>
            <a:r>
              <a:rPr lang="zh-CN" altLang="en-US" sz="2000" dirty="0" smtClean="0">
                <a:solidFill>
                  <a:srgbClr val="282917"/>
                </a:solidFill>
              </a:rPr>
              <a:t>     </a:t>
            </a:r>
            <a:r>
              <a:rPr lang="zh-CN" altLang="en-US" sz="2000" b="0" dirty="0" smtClean="0">
                <a:solidFill>
                  <a:srgbClr val="282917"/>
                </a:solidFill>
                <a:latin typeface="Times New Roman" panose="02020603050405020304" pitchFamily="18" charset="0"/>
                <a:cs typeface="Times New Roman" panose="02020603050405020304" pitchFamily="18" charset="0"/>
              </a:rPr>
              <a:t>Step 1:</a:t>
            </a:r>
            <a:r>
              <a:rPr lang="zh-CN" altLang="en-US" sz="2000" b="0" dirty="0" smtClean="0">
                <a:solidFill>
                  <a:srgbClr val="282917"/>
                </a:solidFill>
              </a:rPr>
              <a:t> </a:t>
            </a:r>
            <a:endParaRPr lang="en-US" altLang="zh-CN" sz="2000" b="0" dirty="0" smtClean="0">
              <a:solidFill>
                <a:srgbClr val="282917"/>
              </a:solidFill>
            </a:endParaRPr>
          </a:p>
          <a:p>
            <a:pPr>
              <a:lnSpc>
                <a:spcPct val="120000"/>
              </a:lnSpc>
              <a:buNone/>
            </a:pPr>
            <a:r>
              <a:rPr lang="en-US" altLang="zh-CN" sz="2000" b="0" dirty="0" smtClean="0">
                <a:solidFill>
                  <a:srgbClr val="282917"/>
                </a:solidFill>
                <a:latin typeface="Times New Roman" panose="02020603050405020304" pitchFamily="18" charset="0"/>
                <a:cs typeface="Times New Roman" panose="02020603050405020304" pitchFamily="18" charset="0"/>
              </a:rPr>
              <a:t>      </a:t>
            </a:r>
            <a:r>
              <a:rPr lang="zh-CN" altLang="en-US" sz="2000" b="0" dirty="0" smtClean="0">
                <a:solidFill>
                  <a:srgbClr val="282917"/>
                </a:solidFill>
                <a:latin typeface="Times New Roman" panose="02020603050405020304" pitchFamily="18" charset="0"/>
                <a:cs typeface="Times New Roman" panose="02020603050405020304" pitchFamily="18" charset="0"/>
              </a:rPr>
              <a:t>Step </a:t>
            </a:r>
            <a:r>
              <a:rPr lang="en-US" altLang="zh-CN" sz="2000" b="0" dirty="0" smtClean="0">
                <a:solidFill>
                  <a:srgbClr val="282917"/>
                </a:solidFill>
                <a:latin typeface="Times New Roman" panose="02020603050405020304" pitchFamily="18" charset="0"/>
                <a:cs typeface="Times New Roman" panose="02020603050405020304" pitchFamily="18" charset="0"/>
              </a:rPr>
              <a:t>2</a:t>
            </a:r>
            <a:r>
              <a:rPr lang="zh-CN" altLang="en-US" sz="2000" b="0" dirty="0" smtClean="0">
                <a:solidFill>
                  <a:srgbClr val="282917"/>
                </a:solidFill>
                <a:latin typeface="Times New Roman" panose="02020603050405020304" pitchFamily="18" charset="0"/>
                <a:cs typeface="Times New Roman" panose="02020603050405020304" pitchFamily="18" charset="0"/>
              </a:rPr>
              <a:t>:</a:t>
            </a:r>
            <a:r>
              <a:rPr lang="zh-CN" altLang="en-US" sz="2000" b="0" dirty="0" smtClean="0">
                <a:solidFill>
                  <a:srgbClr val="282917"/>
                </a:solidFill>
              </a:rPr>
              <a:t> </a:t>
            </a:r>
            <a:r>
              <a:rPr lang="zh-CN" altLang="en-US" sz="2000" b="0" u="sng" dirty="0" smtClean="0">
                <a:solidFill>
                  <a:srgbClr val="282917"/>
                </a:solidFill>
              </a:rPr>
              <a:t>     </a:t>
            </a:r>
            <a:r>
              <a:rPr lang="zh-CN" altLang="en-US" sz="2000" b="0" dirty="0" smtClean="0">
                <a:solidFill>
                  <a:srgbClr val="282917"/>
                </a:solidFill>
              </a:rPr>
              <a:t>                                           </a:t>
            </a:r>
            <a:endParaRPr lang="zh-CN" altLang="en-US" sz="2000" b="0" dirty="0">
              <a:solidFill>
                <a:srgbClr val="282917"/>
              </a:solidFill>
            </a:endParaRPr>
          </a:p>
          <a:p>
            <a:pPr>
              <a:lnSpc>
                <a:spcPct val="120000"/>
              </a:lnSpc>
              <a:buNone/>
            </a:pPr>
            <a:r>
              <a:rPr lang="zh-CN" altLang="en-US" sz="2000" b="0" dirty="0">
                <a:solidFill>
                  <a:srgbClr val="282917"/>
                </a:solidFill>
              </a:rPr>
              <a:t>      </a:t>
            </a:r>
            <a:r>
              <a:rPr lang="zh-CN" altLang="en-US" sz="2000" b="0" dirty="0">
                <a:solidFill>
                  <a:srgbClr val="282917"/>
                </a:solidFill>
                <a:latin typeface="Times New Roman" panose="02020603050405020304" pitchFamily="18" charset="0"/>
                <a:cs typeface="Times New Roman" panose="02020603050405020304" pitchFamily="18" charset="0"/>
              </a:rPr>
              <a:t>Step </a:t>
            </a:r>
            <a:r>
              <a:rPr lang="en-US" altLang="zh-CN" sz="2000" b="0" dirty="0" smtClean="0">
                <a:solidFill>
                  <a:srgbClr val="282917"/>
                </a:solidFill>
                <a:latin typeface="Times New Roman" panose="02020603050405020304" pitchFamily="18" charset="0"/>
                <a:cs typeface="Times New Roman" panose="02020603050405020304" pitchFamily="18" charset="0"/>
              </a:rPr>
              <a:t>3</a:t>
            </a:r>
            <a:r>
              <a:rPr lang="zh-CN" altLang="en-US" sz="2000" b="0" dirty="0" smtClean="0">
                <a:solidFill>
                  <a:srgbClr val="282917"/>
                </a:solidFill>
                <a:latin typeface="Times New Roman" panose="02020603050405020304" pitchFamily="18" charset="0"/>
                <a:cs typeface="Times New Roman" panose="02020603050405020304" pitchFamily="18" charset="0"/>
              </a:rPr>
              <a:t>:</a:t>
            </a:r>
            <a:r>
              <a:rPr lang="zh-CN" altLang="en-US" sz="2000" b="0" dirty="0" smtClean="0">
                <a:solidFill>
                  <a:srgbClr val="282917"/>
                </a:solidFill>
              </a:rPr>
              <a:t> </a:t>
            </a:r>
            <a:r>
              <a:rPr lang="zh-CN" altLang="en-US" sz="2000" b="0" u="sng" dirty="0" smtClean="0">
                <a:solidFill>
                  <a:srgbClr val="282917"/>
                </a:solidFill>
              </a:rPr>
              <a:t>                                             </a:t>
            </a:r>
            <a:endParaRPr lang="zh-CN" altLang="en-US" sz="2000" b="0" dirty="0">
              <a:solidFill>
                <a:srgbClr val="282917"/>
              </a:solidFill>
            </a:endParaRPr>
          </a:p>
          <a:p>
            <a:pPr>
              <a:lnSpc>
                <a:spcPct val="120000"/>
              </a:lnSpc>
              <a:buNone/>
            </a:pPr>
            <a:r>
              <a:rPr lang="zh-CN" altLang="en-US" sz="2000" b="0" dirty="0">
                <a:solidFill>
                  <a:srgbClr val="282917"/>
                </a:solidFill>
              </a:rPr>
              <a:t>      </a:t>
            </a:r>
            <a:r>
              <a:rPr lang="zh-CN" altLang="en-US" sz="2000" b="0" dirty="0">
                <a:solidFill>
                  <a:srgbClr val="282917"/>
                </a:solidFill>
                <a:latin typeface="Times New Roman" panose="02020603050405020304" pitchFamily="18" charset="0"/>
                <a:cs typeface="Times New Roman" panose="02020603050405020304" pitchFamily="18" charset="0"/>
              </a:rPr>
              <a:t>Step </a:t>
            </a:r>
            <a:r>
              <a:rPr lang="en-US" altLang="zh-CN" sz="2000" b="0" dirty="0" smtClean="0">
                <a:solidFill>
                  <a:srgbClr val="282917"/>
                </a:solidFill>
                <a:latin typeface="Times New Roman" panose="02020603050405020304" pitchFamily="18" charset="0"/>
                <a:cs typeface="Times New Roman" panose="02020603050405020304" pitchFamily="18" charset="0"/>
              </a:rPr>
              <a:t>4</a:t>
            </a:r>
            <a:r>
              <a:rPr lang="zh-CN" altLang="en-US" sz="2000" b="0" dirty="0" smtClean="0">
                <a:solidFill>
                  <a:srgbClr val="282917"/>
                </a:solidFill>
                <a:latin typeface="Times New Roman" panose="02020603050405020304" pitchFamily="18" charset="0"/>
                <a:cs typeface="Times New Roman" panose="02020603050405020304" pitchFamily="18" charset="0"/>
              </a:rPr>
              <a:t>:</a:t>
            </a:r>
            <a:r>
              <a:rPr lang="zh-CN" altLang="en-US" sz="2000" b="0" dirty="0" smtClean="0">
                <a:solidFill>
                  <a:srgbClr val="282917"/>
                </a:solidFill>
              </a:rPr>
              <a:t> </a:t>
            </a:r>
            <a:r>
              <a:rPr lang="zh-CN" altLang="en-US" sz="2000" b="0" u="sng" dirty="0" smtClean="0">
                <a:solidFill>
                  <a:srgbClr val="282917"/>
                </a:solidFill>
              </a:rPr>
              <a:t>                                             </a:t>
            </a:r>
            <a:endParaRPr lang="zh-CN" altLang="en-US" sz="2000" b="0" dirty="0">
              <a:solidFill>
                <a:srgbClr val="282917"/>
              </a:solidFill>
            </a:endParaRPr>
          </a:p>
          <a:p>
            <a:pPr>
              <a:lnSpc>
                <a:spcPct val="120000"/>
              </a:lnSpc>
              <a:buNone/>
            </a:pPr>
            <a:r>
              <a:rPr lang="zh-CN" altLang="en-US" sz="2000" b="0" dirty="0">
                <a:solidFill>
                  <a:srgbClr val="282917"/>
                </a:solidFill>
              </a:rPr>
              <a:t>    </a:t>
            </a:r>
            <a:r>
              <a:rPr lang="zh-CN" altLang="en-US" sz="2000" b="0" u="sng" dirty="0">
                <a:solidFill>
                  <a:srgbClr val="282917"/>
                </a:solidFill>
              </a:rPr>
              <a:t>                                          </a:t>
            </a:r>
            <a:endParaRPr lang="zh-CN" altLang="en-US" sz="2000" b="0" dirty="0">
              <a:solidFill>
                <a:srgbClr val="282917"/>
              </a:solidFill>
            </a:endParaRPr>
          </a:p>
        </p:txBody>
      </p:sp>
      <p:cxnSp>
        <p:nvCxnSpPr>
          <p:cNvPr id="19460" name="直接连接符 4"/>
          <p:cNvCxnSpPr/>
          <p:nvPr/>
        </p:nvCxnSpPr>
        <p:spPr>
          <a:xfrm flipV="1">
            <a:off x="2556193" y="3686493"/>
            <a:ext cx="4248150" cy="30162"/>
          </a:xfrm>
          <a:prstGeom prst="line">
            <a:avLst/>
          </a:prstGeom>
          <a:ln w="9525" cap="flat" cmpd="sng">
            <a:solidFill>
              <a:srgbClr val="282917"/>
            </a:solidFill>
            <a:prstDash val="solid"/>
            <a:headEnd type="none" w="med" len="med"/>
            <a:tailEnd type="none" w="med" len="med"/>
          </a:ln>
        </p:spPr>
      </p:cxnSp>
      <p:cxnSp>
        <p:nvCxnSpPr>
          <p:cNvPr id="19461" name="直接连接符 6"/>
          <p:cNvCxnSpPr/>
          <p:nvPr/>
        </p:nvCxnSpPr>
        <p:spPr>
          <a:xfrm flipV="1">
            <a:off x="2579370" y="2381250"/>
            <a:ext cx="4241800" cy="19050"/>
          </a:xfrm>
          <a:prstGeom prst="line">
            <a:avLst/>
          </a:prstGeom>
          <a:ln w="9525" cap="flat" cmpd="sng">
            <a:solidFill>
              <a:srgbClr val="282917"/>
            </a:solidFill>
            <a:prstDash val="solid"/>
            <a:headEnd type="none" w="med" len="med"/>
            <a:tailEnd type="none" w="med" len="med"/>
          </a:ln>
        </p:spPr>
      </p:cxnSp>
      <p:cxnSp>
        <p:nvCxnSpPr>
          <p:cNvPr id="19462" name="直接连接符 7"/>
          <p:cNvCxnSpPr/>
          <p:nvPr/>
        </p:nvCxnSpPr>
        <p:spPr>
          <a:xfrm flipV="1">
            <a:off x="2579370" y="2808923"/>
            <a:ext cx="4287838" cy="19050"/>
          </a:xfrm>
          <a:prstGeom prst="line">
            <a:avLst/>
          </a:prstGeom>
          <a:ln w="9525" cap="flat" cmpd="sng">
            <a:solidFill>
              <a:srgbClr val="282917"/>
            </a:solidFill>
            <a:prstDash val="solid"/>
            <a:headEnd type="none" w="med" len="med"/>
            <a:tailEnd type="none" w="med" len="med"/>
          </a:ln>
        </p:spPr>
      </p:cxnSp>
      <p:cxnSp>
        <p:nvCxnSpPr>
          <p:cNvPr id="2" name="直接连接符 7"/>
          <p:cNvCxnSpPr/>
          <p:nvPr/>
        </p:nvCxnSpPr>
        <p:spPr>
          <a:xfrm flipV="1">
            <a:off x="2556510" y="3247708"/>
            <a:ext cx="4287838" cy="19050"/>
          </a:xfrm>
          <a:prstGeom prst="line">
            <a:avLst/>
          </a:prstGeom>
          <a:ln w="9525" cap="flat" cmpd="sng">
            <a:solidFill>
              <a:srgbClr val="282917"/>
            </a:solidFill>
            <a:prstDash val="solid"/>
            <a:headEnd type="none" w="med" len="med"/>
            <a:tailEnd type="none" w="med" len="med"/>
          </a:ln>
        </p:spPr>
      </p:cxnSp>
      <p:sp>
        <p:nvSpPr>
          <p:cNvPr id="20482" name="Rectangle 3"/>
          <p:cNvSpPr>
            <a:spLocks noGrp="1"/>
          </p:cNvSpPr>
          <p:nvPr/>
        </p:nvSpPr>
        <p:spPr>
          <a:xfrm>
            <a:off x="2296795" y="1981835"/>
            <a:ext cx="6786245" cy="53606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buFont typeface="Wingdings" panose="05000000000000000000" pitchFamily="2" charset="2"/>
              <a:buNone/>
            </a:pPr>
            <a:r>
              <a:rPr lang="en-US" altLang="zh-CN" sz="2000" b="0" dirty="0" smtClean="0">
                <a:latin typeface="Times New Roman" panose="02020603050405020304" pitchFamily="18" charset="0"/>
                <a:cs typeface="Times New Roman" panose="02020603050405020304" pitchFamily="18" charset="0"/>
              </a:rPr>
              <a:t>Give </a:t>
            </a:r>
            <a:r>
              <a:rPr lang="en-US" altLang="zh-CN" sz="2000" b="0" dirty="0" smtClean="0">
                <a:latin typeface="Times New Roman" panose="02020603050405020304" pitchFamily="18" charset="0"/>
                <a:cs typeface="Times New Roman" panose="02020603050405020304" pitchFamily="18" charset="0"/>
              </a:rPr>
              <a:t>the </a:t>
            </a:r>
            <a:r>
              <a:rPr lang="en-US" altLang="zh-CN" sz="2000" b="0" dirty="0" smtClean="0">
                <a:latin typeface="Times New Roman" panose="02020603050405020304" pitchFamily="18" charset="0"/>
                <a:cs typeface="Times New Roman" panose="02020603050405020304" pitchFamily="18" charset="0"/>
              </a:rPr>
              <a:t>information of the heading</a:t>
            </a:r>
            <a:r>
              <a:rPr lang="en-US" altLang="zh-CN" sz="2000" b="0" dirty="0" smtClean="0">
                <a:latin typeface="Times New Roman" panose="02020603050405020304" pitchFamily="18" charset="0"/>
                <a:cs typeface="Times New Roman" panose="02020603050405020304" pitchFamily="18" charset="0"/>
              </a:rPr>
              <a:t> </a:t>
            </a:r>
            <a:endParaRPr lang="en-US" altLang="zh-CN" sz="2000" b="0" dirty="0" smtClean="0">
              <a:latin typeface="Times New Roman" panose="02020603050405020304" pitchFamily="18" charset="0"/>
              <a:cs typeface="Times New Roman" panose="02020603050405020304" pitchFamily="18" charset="0"/>
            </a:endParaRPr>
          </a:p>
          <a:p>
            <a:pPr marL="0" indent="0" algn="just">
              <a:lnSpc>
                <a:spcPct val="130000"/>
              </a:lnSpc>
              <a:buFont typeface="Wingdings" panose="05000000000000000000" pitchFamily="2" charset="2"/>
              <a:buNone/>
            </a:pPr>
            <a:r>
              <a:rPr lang="zh-CN" altLang="en-US" sz="2000" b="0" dirty="0" smtClean="0">
                <a:latin typeface="Times New Roman" panose="02020603050405020304" pitchFamily="18" charset="0"/>
                <a:cs typeface="Times New Roman" panose="02020603050405020304" pitchFamily="18" charset="0"/>
              </a:rPr>
              <a:t>Stating </a:t>
            </a:r>
            <a:r>
              <a:rPr lang="zh-CN" altLang="en-US" sz="2000" b="0" dirty="0">
                <a:latin typeface="Times New Roman" panose="02020603050405020304" pitchFamily="18" charset="0"/>
                <a:cs typeface="Times New Roman" panose="02020603050405020304" pitchFamily="18" charset="0"/>
              </a:rPr>
              <a:t>the purpose of the memo and the problem to be solved.</a:t>
            </a:r>
            <a:endParaRPr lang="zh-CN" altLang="en-US" sz="2000" b="0" dirty="0">
              <a:latin typeface="Times New Roman" panose="02020603050405020304" pitchFamily="18" charset="0"/>
              <a:cs typeface="Times New Roman" panose="02020603050405020304" pitchFamily="18" charset="0"/>
            </a:endParaRPr>
          </a:p>
          <a:p>
            <a:pPr marL="0" indent="0" algn="just">
              <a:lnSpc>
                <a:spcPct val="110000"/>
              </a:lnSpc>
              <a:buFont typeface="Wingdings" panose="05000000000000000000" pitchFamily="2" charset="2"/>
              <a:buNone/>
            </a:pPr>
            <a:r>
              <a:rPr lang="zh-CN" altLang="en-US" sz="2000" b="0" dirty="0" smtClean="0">
                <a:latin typeface="Times New Roman" panose="02020603050405020304" pitchFamily="18" charset="0"/>
                <a:cs typeface="Times New Roman" panose="02020603050405020304" pitchFamily="18" charset="0"/>
              </a:rPr>
              <a:t>Presenting </a:t>
            </a:r>
            <a:r>
              <a:rPr lang="zh-CN" altLang="en-US" sz="2000" b="0" dirty="0">
                <a:latin typeface="Times New Roman" panose="02020603050405020304" pitchFamily="18" charset="0"/>
                <a:cs typeface="Times New Roman" panose="02020603050405020304" pitchFamily="18" charset="0"/>
              </a:rPr>
              <a:t>the chairperson’s specific plans.</a:t>
            </a:r>
            <a:endParaRPr lang="zh-CN" altLang="en-US" sz="2000" b="0" dirty="0">
              <a:latin typeface="Times New Roman" panose="02020603050405020304" pitchFamily="18" charset="0"/>
              <a:cs typeface="Times New Roman" panose="02020603050405020304" pitchFamily="18" charset="0"/>
            </a:endParaRPr>
          </a:p>
          <a:p>
            <a:pPr marL="0" indent="0" algn="just">
              <a:lnSpc>
                <a:spcPct val="110000"/>
              </a:lnSpc>
              <a:buFont typeface="Wingdings" panose="05000000000000000000" pitchFamily="2" charset="2"/>
              <a:buNone/>
            </a:pPr>
            <a:r>
              <a:rPr lang="zh-CN" altLang="en-US" sz="2000" b="0" dirty="0" smtClean="0">
                <a:latin typeface="Times New Roman" panose="02020603050405020304" pitchFamily="18" charset="0"/>
                <a:cs typeface="Times New Roman" panose="02020603050405020304" pitchFamily="18" charset="0"/>
              </a:rPr>
              <a:t>Restating </a:t>
            </a:r>
            <a:r>
              <a:rPr lang="zh-CN" altLang="en-US" sz="2000" b="0" dirty="0">
                <a:latin typeface="Times New Roman" panose="02020603050405020304" pitchFamily="18" charset="0"/>
                <a:cs typeface="Times New Roman" panose="02020603050405020304" pitchFamily="18" charset="0"/>
              </a:rPr>
              <a:t>the main point, thanking the readers, and looking to future action.</a:t>
            </a:r>
            <a:r>
              <a:rPr lang="zh-CN" altLang="en-US" sz="2000" dirty="0">
                <a:latin typeface="Times New Roman" panose="02020603050405020304" pitchFamily="18" charset="0"/>
                <a:cs typeface="Times New Roman" panose="02020603050405020304" pitchFamily="18" charset="0"/>
              </a:rPr>
              <a:t> </a:t>
            </a: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xEl>
                                              <p:pRg st="1" end="1"/>
                                            </p:txEl>
                                          </p:spTgt>
                                        </p:tgtEl>
                                        <p:attrNameLst>
                                          <p:attrName>style.visibility</p:attrName>
                                        </p:attrNameLst>
                                      </p:cBhvr>
                                      <p:to>
                                        <p:strVal val="visible"/>
                                      </p:to>
                                    </p:set>
                                    <p:anim calcmode="lin" valueType="num">
                                      <p:cBhvr additive="base">
                                        <p:cTn id="7" dur="500" fill="hold"/>
                                        <p:tgtEl>
                                          <p:spTgt spid="2048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2">
                                            <p:txEl>
                                              <p:pRg st="0" end="0"/>
                                            </p:txEl>
                                          </p:spTgt>
                                        </p:tgtEl>
                                        <p:attrNameLst>
                                          <p:attrName>style.visibility</p:attrName>
                                        </p:attrNameLst>
                                      </p:cBhvr>
                                      <p:to>
                                        <p:strVal val="visible"/>
                                      </p:to>
                                    </p:set>
                                    <p:anim calcmode="lin" valueType="num">
                                      <p:cBhvr additive="base">
                                        <p:cTn id="13" dur="500" fill="hold"/>
                                        <p:tgtEl>
                                          <p:spTgt spid="2048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2">
                                            <p:txEl>
                                              <p:pRg st="2" end="2"/>
                                            </p:txEl>
                                          </p:spTgt>
                                        </p:tgtEl>
                                        <p:attrNameLst>
                                          <p:attrName>style.visibility</p:attrName>
                                        </p:attrNameLst>
                                      </p:cBhvr>
                                      <p:to>
                                        <p:strVal val="visible"/>
                                      </p:to>
                                    </p:set>
                                    <p:anim calcmode="lin" valueType="num">
                                      <p:cBhvr additive="base">
                                        <p:cTn id="19" dur="500" fill="hold"/>
                                        <p:tgtEl>
                                          <p:spTgt spid="2048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2">
                                            <p:txEl>
                                              <p:pRg st="3" end="3"/>
                                            </p:txEl>
                                          </p:spTgt>
                                        </p:tgtEl>
                                        <p:attrNameLst>
                                          <p:attrName>style.visibility</p:attrName>
                                        </p:attrNameLst>
                                      </p:cBhvr>
                                      <p:to>
                                        <p:strVal val="visible"/>
                                      </p:to>
                                    </p:set>
                                    <p:anim calcmode="lin" valueType="num">
                                      <p:cBhvr additive="base">
                                        <p:cTn id="25" dur="500" fill="hold"/>
                                        <p:tgtEl>
                                          <p:spTgt spid="2048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p:nvPr/>
        </p:nvSpPr>
        <p:spPr>
          <a:xfrm>
            <a:off x="1522412" y="2035175"/>
            <a:ext cx="7075897" cy="210343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zh-CN" altLang="en-US" sz="2000" dirty="0">
                <a:solidFill>
                  <a:srgbClr val="282917"/>
                </a:solidFill>
                <a:latin typeface="Times New Roman" panose="02020603050405020304" pitchFamily="18" charset="0"/>
                <a:cs typeface="Times New Roman" panose="02020603050405020304" pitchFamily="18" charset="0"/>
              </a:rPr>
              <a:t>Notes注释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en-US" altLang="zh-CN" sz="2000" b="0" dirty="0" smtClean="0">
                <a:solidFill>
                  <a:srgbClr val="282917"/>
                </a:solidFill>
                <a:latin typeface="Times New Roman" panose="02020603050405020304" pitchFamily="18" charset="0"/>
                <a:cs typeface="Times New Roman" panose="02020603050405020304" pitchFamily="18" charset="0"/>
              </a:rPr>
              <a:t>counseling      n.  </a:t>
            </a:r>
            <a:r>
              <a:rPr lang="zh-CN" altLang="en-US" sz="2000" b="0" dirty="0" smtClean="0">
                <a:solidFill>
                  <a:srgbClr val="282917"/>
                </a:solidFill>
                <a:latin typeface="Times New Roman" panose="02020603050405020304" pitchFamily="18" charset="0"/>
                <a:cs typeface="Times New Roman" panose="02020603050405020304" pitchFamily="18" charset="0"/>
              </a:rPr>
              <a:t>咨询服务             </a:t>
            </a:r>
            <a:r>
              <a:rPr lang="en-US" altLang="zh-CN" sz="2000" b="0" dirty="0" smtClean="0">
                <a:solidFill>
                  <a:srgbClr val="282917"/>
                </a:solidFill>
                <a:latin typeface="Times New Roman" panose="02020603050405020304" pitchFamily="18" charset="0"/>
                <a:cs typeface="Times New Roman" panose="02020603050405020304" pitchFamily="18" charset="0"/>
              </a:rPr>
              <a:t>session  	n. </a:t>
            </a:r>
            <a:r>
              <a:rPr lang="zh-CN" altLang="en-US" sz="2000" b="0" dirty="0" smtClean="0">
                <a:solidFill>
                  <a:srgbClr val="282917"/>
                </a:solidFill>
                <a:latin typeface="Times New Roman" panose="02020603050405020304" pitchFamily="18" charset="0"/>
                <a:cs typeface="Times New Roman" panose="02020603050405020304" pitchFamily="18" charset="0"/>
              </a:rPr>
              <a:t>会议</a:t>
            </a:r>
            <a:endParaRPr lang="zh-CN" altLang="en-US" sz="2000" b="0" dirty="0" smtClean="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en-US" altLang="zh-CN" sz="2000" b="0" dirty="0" smtClean="0">
                <a:solidFill>
                  <a:srgbClr val="282917"/>
                </a:solidFill>
                <a:latin typeface="Times New Roman" panose="02020603050405020304" pitchFamily="18" charset="0"/>
                <a:cs typeface="Times New Roman" panose="02020603050405020304" pitchFamily="18" charset="0"/>
              </a:rPr>
              <a:t>follow-up        a.  </a:t>
            </a:r>
            <a:r>
              <a:rPr lang="zh-CN" altLang="en-US" sz="2000" b="0" dirty="0" smtClean="0">
                <a:solidFill>
                  <a:srgbClr val="282917"/>
                </a:solidFill>
                <a:latin typeface="Times New Roman" panose="02020603050405020304" pitchFamily="18" charset="0"/>
                <a:cs typeface="Times New Roman" panose="02020603050405020304" pitchFamily="18" charset="0"/>
              </a:rPr>
              <a:t>后续的	              </a:t>
            </a:r>
            <a:r>
              <a:rPr lang="en-US" altLang="zh-CN" sz="2000" b="0" dirty="0" smtClean="0">
                <a:solidFill>
                  <a:srgbClr val="282917"/>
                </a:solidFill>
                <a:latin typeface="Times New Roman" panose="02020603050405020304" pitchFamily="18" charset="0"/>
                <a:cs typeface="Times New Roman" panose="02020603050405020304" pitchFamily="18" charset="0"/>
              </a:rPr>
              <a:t>the Action Plan  	</a:t>
            </a:r>
            <a:r>
              <a:rPr lang="zh-CN" altLang="en-US" sz="2000" b="0" dirty="0" smtClean="0">
                <a:solidFill>
                  <a:srgbClr val="282917"/>
                </a:solidFill>
                <a:latin typeface="Times New Roman" panose="02020603050405020304" pitchFamily="18" charset="0"/>
                <a:cs typeface="Times New Roman" panose="02020603050405020304" pitchFamily="18" charset="0"/>
              </a:rPr>
              <a:t>行动计划</a:t>
            </a:r>
            <a:endParaRPr lang="zh-CN" altLang="en-US" sz="2000" b="0" dirty="0" smtClean="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en-US" altLang="zh-CN" sz="2000" b="0" dirty="0" smtClean="0">
                <a:solidFill>
                  <a:srgbClr val="282917"/>
                </a:solidFill>
                <a:latin typeface="Times New Roman" panose="02020603050405020304" pitchFamily="18" charset="0"/>
                <a:cs typeface="Times New Roman" panose="02020603050405020304" pitchFamily="18" charset="0"/>
              </a:rPr>
              <a:t>implement       v.  </a:t>
            </a:r>
            <a:r>
              <a:rPr lang="zh-CN" altLang="en-US" sz="2000" b="0" dirty="0" smtClean="0">
                <a:solidFill>
                  <a:srgbClr val="282917"/>
                </a:solidFill>
                <a:latin typeface="Times New Roman" panose="02020603050405020304" pitchFamily="18" charset="0"/>
                <a:cs typeface="Times New Roman" panose="02020603050405020304" pitchFamily="18" charset="0"/>
              </a:rPr>
              <a:t>实施	              </a:t>
            </a:r>
            <a:r>
              <a:rPr lang="en-US" altLang="zh-CN" sz="2000" b="0" dirty="0" smtClean="0">
                <a:solidFill>
                  <a:srgbClr val="282917"/>
                </a:solidFill>
                <a:latin typeface="Times New Roman" panose="02020603050405020304" pitchFamily="18" charset="0"/>
                <a:cs typeface="Times New Roman" panose="02020603050405020304" pitchFamily="18" charset="0"/>
              </a:rPr>
              <a:t>a regular meeting  </a:t>
            </a:r>
            <a:r>
              <a:rPr lang="zh-CN" altLang="en-US" sz="2000" b="0" dirty="0" smtClean="0">
                <a:solidFill>
                  <a:srgbClr val="282917"/>
                </a:solidFill>
                <a:latin typeface="Times New Roman" panose="02020603050405020304" pitchFamily="18" charset="0"/>
                <a:cs typeface="Times New Roman" panose="02020603050405020304" pitchFamily="18" charset="0"/>
              </a:rPr>
              <a:t>例会</a:t>
            </a:r>
            <a:endParaRPr lang="zh-CN" altLang="en-US" sz="2000" b="0" dirty="0" smtClean="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1185863" y="315913"/>
            <a:ext cx="7958137" cy="10112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Ⅳ.Useful Expressions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1.Words and Phrases</a:t>
            </a:r>
            <a:br>
              <a:rPr lang="zh-CN" altLang="en-US" dirty="0">
                <a:latin typeface="Times New Roman" panose="02020603050405020304" pitchFamily="18" charset="0"/>
                <a:cs typeface="Times New Roman" panose="02020603050405020304" pitchFamily="18" charset="0"/>
              </a:rPr>
            </a:br>
            <a:endParaRPr lang="zh-CN" altLang="en-US" dirty="0">
              <a:latin typeface="Times New Roman" panose="02020603050405020304" pitchFamily="18" charset="0"/>
              <a:ea typeface="Times New Roman" panose="02020603050405020304" pitchFamily="18" charset="0"/>
            </a:endParaRPr>
          </a:p>
        </p:txBody>
      </p:sp>
      <p:sp>
        <p:nvSpPr>
          <p:cNvPr id="21507" name="Text Box 2"/>
          <p:cNvSpPr txBox="1"/>
          <p:nvPr/>
        </p:nvSpPr>
        <p:spPr>
          <a:xfrm>
            <a:off x="1311275" y="1196975"/>
            <a:ext cx="7375525" cy="5395554"/>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defTabSz="914400" eaLnBrk="1" hangingPunct="1">
              <a:spcBef>
                <a:spcPct val="0"/>
              </a:spcBef>
              <a:buSzTx/>
              <a:buNone/>
              <a:tabLst>
                <a:tab pos="3683000" algn="l"/>
              </a:tabLst>
            </a:pPr>
            <a:r>
              <a:rPr lang="zh-CN" altLang="en-US" sz="2000" dirty="0">
                <a:solidFill>
                  <a:schemeClr val="tx1"/>
                </a:solidFill>
                <a:latin typeface="Times New Roman" panose="02020603050405020304" pitchFamily="18" charset="0"/>
                <a:cs typeface="Times New Roman" panose="02020603050405020304" pitchFamily="18" charset="0"/>
              </a:rPr>
              <a:t>Words</a:t>
            </a:r>
            <a:endParaRPr lang="zh-CN" altLang="en-US" sz="2000" dirty="0">
              <a:solidFill>
                <a:schemeClr val="tx1"/>
              </a:solidFill>
              <a:latin typeface="Times New Roman" panose="02020603050405020304" pitchFamily="18" charset="0"/>
              <a:cs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assistant  n. 助理  	annual  a. 年度的；每年的</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branch  n. 分支；分部	feedback  n. 反馈</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implement  v. 实施；执行	instruct  v. 告知；通知            </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inter-office  a. 各办公室间的	memorandum  n. 备忘录          </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Personnel  n. 人事部门	proposal  n. 建议  </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progress  n. 发展；前进	query  n. 疑问</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staff  n. 职员	urge  v. 催促</a:t>
            </a:r>
            <a:endParaRPr lang="zh-CN" altLang="en-US" sz="200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endParaRPr lang="en-US" altLang="zh-CN" sz="2000" dirty="0" smtClean="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dirty="0" smtClean="0">
                <a:solidFill>
                  <a:schemeClr val="tx1"/>
                </a:solidFill>
                <a:latin typeface="Times New Roman" panose="02020603050405020304" pitchFamily="18" charset="0"/>
              </a:rPr>
              <a:t>Phrases</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ASAP (short for “as soon as possible”) 尽快   </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 boil down to  归结为</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carbon copy (cc) 扫描	company director  公司主管</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inform ... of ... 告知	arrange for 安排</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in progress  正在进行；在发展中	take action 采取行动</a:t>
            </a:r>
            <a:endParaRPr lang="zh-CN" altLang="en-US" sz="2000" b="0" dirty="0">
              <a:solidFill>
                <a:schemeClr val="tx1"/>
              </a:solidFill>
              <a:latin typeface="Times New Roman" panose="02020603050405020304" pitchFamily="18" charset="0"/>
            </a:endParaRPr>
          </a:p>
          <a:p>
            <a:pPr marL="0" lvl="0" indent="0" defTabSz="914400" eaLnBrk="1" hangingPunct="1">
              <a:spcBef>
                <a:spcPct val="0"/>
              </a:spcBef>
              <a:buSzTx/>
              <a:buNone/>
              <a:tabLst>
                <a:tab pos="3683000" algn="l"/>
              </a:tabLst>
            </a:pPr>
            <a:r>
              <a:rPr lang="zh-CN" altLang="en-US" sz="2000" b="0" dirty="0">
                <a:solidFill>
                  <a:schemeClr val="tx1"/>
                </a:solidFill>
                <a:latin typeface="Times New Roman" panose="02020603050405020304" pitchFamily="18" charset="0"/>
              </a:rPr>
              <a:t>as of 从……起	services department  客服部</a:t>
            </a:r>
            <a:endParaRPr lang="zh-CN" altLang="en-US" sz="1800" dirty="0">
              <a:solidFill>
                <a:schemeClr val="tx1"/>
              </a:solidFill>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2"/>
          <p:cNvSpPr>
            <a:spLocks noGrp="1"/>
          </p:cNvSpPr>
          <p:nvPr>
            <p:ph idx="1"/>
          </p:nvPr>
        </p:nvSpPr>
        <p:spPr>
          <a:xfrm>
            <a:off x="1182688" y="1141413"/>
            <a:ext cx="7961312" cy="5543550"/>
          </a:xfrm>
        </p:spPr>
        <p:txBody>
          <a:bodyPr vert="horz" wrap="square" lIns="91440" tIns="45720" rIns="91440" bIns="45720" anchor="t" anchorCtr="0"/>
          <a:lstStyle/>
          <a:p>
            <a:pPr marL="444500" indent="-444500">
              <a:buNone/>
            </a:pPr>
            <a:r>
              <a:rPr lang="zh-CN" altLang="en-US" sz="2000" dirty="0">
                <a:solidFill>
                  <a:srgbClr val="282917"/>
                </a:solidFill>
                <a:latin typeface="Times New Roman" panose="02020603050405020304" pitchFamily="18" charset="0"/>
                <a:cs typeface="Times New Roman" panose="02020603050405020304" pitchFamily="18" charset="0"/>
              </a:rPr>
              <a:t>2.	Sentence Structures</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444500" indent="-444500">
              <a:spcBef>
                <a:spcPct val="0"/>
              </a:spcBef>
              <a:buNone/>
            </a:pPr>
            <a:r>
              <a:rPr lang="zh-CN" altLang="en-US" sz="2000" b="0" dirty="0">
                <a:solidFill>
                  <a:schemeClr val="tx1"/>
                </a:solidFill>
                <a:latin typeface="Times New Roman" panose="02020603050405020304" pitchFamily="18" charset="0"/>
              </a:rPr>
              <a:t>(1)</a:t>
            </a:r>
            <a:r>
              <a:rPr lang="zh-CN" altLang="en-US" dirty="0"/>
              <a:t> </a:t>
            </a:r>
            <a:r>
              <a:rPr lang="zh-CN" altLang="en-US" sz="2000" b="0" dirty="0">
                <a:solidFill>
                  <a:schemeClr val="tx1"/>
                </a:solidFill>
                <a:latin typeface="Times New Roman" panose="02020603050405020304" pitchFamily="18" charset="0"/>
              </a:rPr>
              <a:t>Please inform/notice... 请通知/注意……</a:t>
            </a:r>
            <a:endParaRPr lang="zh-CN" altLang="en-US" sz="2000" b="0" dirty="0">
              <a:solidFill>
                <a:schemeClr val="tx1"/>
              </a:solidFill>
              <a:latin typeface="Times New Roman" panose="02020603050405020304" pitchFamily="18" charset="0"/>
            </a:endParaRPr>
          </a:p>
          <a:p>
            <a:pPr marL="444500" indent="-444500">
              <a:spcBef>
                <a:spcPct val="0"/>
              </a:spcBef>
              <a:buNone/>
            </a:pPr>
            <a:r>
              <a:rPr lang="zh-CN" altLang="en-US" sz="2000" b="0" dirty="0">
                <a:solidFill>
                  <a:schemeClr val="tx1"/>
                </a:solidFill>
                <a:latin typeface="Times New Roman" panose="02020603050405020304" pitchFamily="18" charset="0"/>
              </a:rPr>
              <a:t>e.g. Please inform each factory and ask them to cancel all other appointments.</a:t>
            </a:r>
            <a:endParaRPr lang="zh-CN" altLang="en-US" sz="2000" b="0" dirty="0">
              <a:solidFill>
                <a:schemeClr val="tx1"/>
              </a:solidFill>
              <a:latin typeface="Times New Roman" panose="02020603050405020304" pitchFamily="18" charset="0"/>
            </a:endParaRPr>
          </a:p>
          <a:p>
            <a:pPr marL="444500" indent="-444500">
              <a:spcBef>
                <a:spcPct val="0"/>
              </a:spcBef>
              <a:buNone/>
            </a:pPr>
            <a:r>
              <a:rPr lang="zh-CN" altLang="en-US" sz="2000" b="0" dirty="0">
                <a:solidFill>
                  <a:schemeClr val="tx1"/>
                </a:solidFill>
                <a:latin typeface="Times New Roman" panose="02020603050405020304" pitchFamily="18" charset="0"/>
              </a:rPr>
              <a:t>       请通知各工厂取消所有其他预约。</a:t>
            </a:r>
            <a:endParaRPr lang="zh-CN" altLang="en-US" sz="2000" b="0" dirty="0">
              <a:solidFill>
                <a:schemeClr val="tx1"/>
              </a:solidFill>
              <a:latin typeface="Times New Roman" panose="02020603050405020304" pitchFamily="18" charset="0"/>
            </a:endParaRPr>
          </a:p>
          <a:p>
            <a:pPr marL="444500" indent="-444500">
              <a:spcBef>
                <a:spcPct val="0"/>
              </a:spcBef>
              <a:buNone/>
            </a:pPr>
            <a:r>
              <a:rPr lang="zh-CN" altLang="en-US" sz="2000" b="0" dirty="0">
                <a:solidFill>
                  <a:schemeClr val="tx1"/>
                </a:solidFill>
                <a:latin typeface="Times New Roman" panose="02020603050405020304" pitchFamily="18" charset="0"/>
              </a:rPr>
              <a:t>(2) I’d like to remind you of/that… (or I’m writing to remind you that…)我想提醒你</a:t>
            </a:r>
            <a:endParaRPr lang="zh-CN" altLang="en-US" sz="2000" b="0" dirty="0">
              <a:solidFill>
                <a:schemeClr val="tx1"/>
              </a:solidFill>
              <a:latin typeface="Times New Roman" panose="02020603050405020304" pitchFamily="18" charset="0"/>
            </a:endParaRPr>
          </a:p>
          <a:p>
            <a:pPr marL="444500" indent="-444500">
              <a:spcBef>
                <a:spcPct val="0"/>
              </a:spcBef>
              <a:buNone/>
            </a:pPr>
            <a:r>
              <a:rPr lang="zh-CN" altLang="en-US" sz="2000" b="0" dirty="0">
                <a:solidFill>
                  <a:schemeClr val="tx1"/>
                </a:solidFill>
                <a:latin typeface="Times New Roman" panose="02020603050405020304" pitchFamily="18" charset="0"/>
              </a:rPr>
              <a:t>e.g. I’d like to remind you of a new corporate policy. </a:t>
            </a:r>
            <a:endParaRPr lang="zh-CN" altLang="en-US" sz="2000" b="0" dirty="0">
              <a:solidFill>
                <a:schemeClr val="tx1"/>
              </a:solidFill>
              <a:latin typeface="Times New Roman" panose="02020603050405020304" pitchFamily="18" charset="0"/>
            </a:endParaRPr>
          </a:p>
          <a:p>
            <a:pPr marL="444500" indent="-444500">
              <a:spcBef>
                <a:spcPct val="0"/>
              </a:spcBef>
              <a:buNone/>
            </a:pPr>
            <a:r>
              <a:rPr lang="zh-CN" altLang="en-US" sz="2000" b="0" dirty="0">
                <a:solidFill>
                  <a:schemeClr val="tx1"/>
                </a:solidFill>
                <a:latin typeface="Times New Roman" panose="02020603050405020304" pitchFamily="18" charset="0"/>
              </a:rPr>
              <a:t>       我想提醒你一项公司的新政策。</a:t>
            </a:r>
            <a:endParaRPr lang="zh-CN" altLang="en-US" sz="2000" b="0" dirty="0">
              <a:solidFill>
                <a:schemeClr val="tx1"/>
              </a:solidFill>
              <a:latin typeface="Times New Roman" panose="02020603050405020304" pitchFamily="18" charset="0"/>
            </a:endParaRPr>
          </a:p>
          <a:p>
            <a:pPr marL="444500" indent="-444500">
              <a:spcBef>
                <a:spcPct val="0"/>
              </a:spcBef>
              <a:buNone/>
            </a:pPr>
            <a:r>
              <a:rPr lang="zh-CN" altLang="en-US" sz="2000" b="0" dirty="0">
                <a:solidFill>
                  <a:schemeClr val="tx1"/>
                </a:solidFill>
                <a:latin typeface="Times New Roman" panose="02020603050405020304" pitchFamily="18" charset="0"/>
              </a:rPr>
              <a:t>(3)</a:t>
            </a:r>
            <a:r>
              <a:rPr lang="zh-CN" altLang="en-US" dirty="0"/>
              <a:t> </a:t>
            </a:r>
            <a:r>
              <a:rPr lang="zh-CN" altLang="en-US" sz="2000" b="0" dirty="0">
                <a:solidFill>
                  <a:schemeClr val="tx1"/>
                </a:solidFill>
                <a:latin typeface="Times New Roman" panose="02020603050405020304" pitchFamily="18" charset="0"/>
              </a:rPr>
              <a:t>You are required to/that… 你需要……</a:t>
            </a:r>
            <a:endParaRPr lang="zh-CN" altLang="en-US" sz="2000" b="0" dirty="0">
              <a:solidFill>
                <a:schemeClr val="tx1"/>
              </a:solidFill>
              <a:latin typeface="Times New Roman" panose="02020603050405020304" pitchFamily="18" charset="0"/>
            </a:endParaRPr>
          </a:p>
          <a:p>
            <a:pPr marL="444500" indent="-444500">
              <a:spcBef>
                <a:spcPct val="0"/>
              </a:spcBef>
              <a:buNone/>
            </a:pPr>
            <a:r>
              <a:rPr lang="zh-CN" altLang="en-US" sz="2000" b="0" dirty="0">
                <a:solidFill>
                  <a:schemeClr val="tx1"/>
                </a:solidFill>
                <a:latin typeface="Times New Roman" panose="02020603050405020304" pitchFamily="18" charset="0"/>
              </a:rPr>
              <a:t>    e.g. You are required to pay attention to the operation of the multimedia system. </a:t>
            </a:r>
            <a:endParaRPr lang="zh-CN" altLang="en-US" sz="2000" b="0" dirty="0">
              <a:solidFill>
                <a:schemeClr val="tx1"/>
              </a:solidFill>
              <a:latin typeface="Times New Roman" panose="02020603050405020304" pitchFamily="18" charset="0"/>
            </a:endParaRPr>
          </a:p>
          <a:p>
            <a:pPr marL="444500" indent="-444500">
              <a:spcBef>
                <a:spcPct val="0"/>
              </a:spcBef>
              <a:buNone/>
            </a:pPr>
            <a:r>
              <a:rPr lang="zh-CN" altLang="en-US" sz="2000" b="0" dirty="0">
                <a:solidFill>
                  <a:schemeClr val="tx1"/>
                </a:solidFill>
                <a:latin typeface="Times New Roman" panose="02020603050405020304" pitchFamily="18" charset="0"/>
              </a:rPr>
              <a:t>       你需要注意多媒体系统的操作程序。</a:t>
            </a:r>
            <a:endParaRPr lang="zh-CN" altLang="en-US" sz="2000" b="0" dirty="0">
              <a:solidFill>
                <a:schemeClr val="tx1"/>
              </a:solidFill>
              <a:latin typeface="Times New Roman" panose="02020603050405020304" pitchFamily="18" charset="0"/>
              <a:cs typeface="Times New Roman" panose="02020603050405020304" pitchFamily="18" charset="0"/>
            </a:endParaRPr>
          </a:p>
          <a:p>
            <a:pPr marL="444500" indent="-444500">
              <a:buNone/>
            </a:pPr>
            <a:r>
              <a:rPr lang="zh-CN" altLang="en-US" sz="2000" b="0" dirty="0">
                <a:solidFill>
                  <a:schemeClr val="tx1"/>
                </a:solidFill>
                <a:latin typeface="Times New Roman" panose="02020603050405020304" pitchFamily="18" charset="0"/>
              </a:rPr>
              <a:t>(4)  In relation to…（or with reference to…）关于；涉及</a:t>
            </a:r>
            <a:endParaRPr lang="zh-CN" altLang="en-US" sz="2000" b="0" dirty="0">
              <a:solidFill>
                <a:schemeClr val="tx1"/>
              </a:solidFill>
              <a:latin typeface="Times New Roman" panose="02020603050405020304" pitchFamily="18" charset="0"/>
            </a:endParaRPr>
          </a:p>
          <a:p>
            <a:pPr marL="444500" indent="-444500">
              <a:buNone/>
            </a:pPr>
            <a:r>
              <a:rPr lang="zh-CN" altLang="en-US" sz="2000" b="0" dirty="0">
                <a:solidFill>
                  <a:schemeClr val="tx1"/>
                </a:solidFill>
                <a:latin typeface="Times New Roman" panose="02020603050405020304" pitchFamily="18" charset="0"/>
              </a:rPr>
              <a:t>e.g. In relation to the above-mentioned case, we have made the following decision.</a:t>
            </a:r>
            <a:endParaRPr lang="zh-CN" altLang="en-US" sz="2000" b="0" dirty="0">
              <a:solidFill>
                <a:schemeClr val="tx1"/>
              </a:solidFill>
              <a:latin typeface="Times New Roman" panose="02020603050405020304" pitchFamily="18" charset="0"/>
            </a:endParaRPr>
          </a:p>
          <a:p>
            <a:pPr marL="444500" indent="-444500">
              <a:spcBef>
                <a:spcPct val="0"/>
              </a:spcBef>
              <a:buNone/>
            </a:pPr>
            <a:endParaRPr lang="zh-CN" altLang="en-US" sz="20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2"/>
          <p:cNvSpPr>
            <a:spLocks noGrp="1" noChangeArrowheads="1"/>
          </p:cNvSpPr>
          <p:nvPr>
            <p:ph idx="4294967295"/>
          </p:nvPr>
        </p:nvSpPr>
        <p:spPr/>
        <p:txBody>
          <a:bodyPr/>
          <a:lstStyle/>
          <a:p>
            <a:pPr>
              <a:buFont typeface="Wingdings" panose="05000000000000000000" pitchFamily="2" charset="2"/>
              <a:buNone/>
            </a:pPr>
            <a:r>
              <a:rPr lang="zh-CN" altLang="en-US" sz="2000" b="0" smtClean="0">
                <a:solidFill>
                  <a:schemeClr val="tx1"/>
                </a:solidFill>
                <a:latin typeface="Times New Roman" panose="02020603050405020304" pitchFamily="18" charset="0"/>
              </a:rPr>
              <a:t>       关于上述提及到的问题，我们作出以下决定。</a:t>
            </a:r>
            <a:endParaRPr lang="zh-CN" altLang="en-US" sz="2000" b="0" smtClean="0">
              <a:solidFill>
                <a:srgbClr val="FF0000"/>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(5)  I would like you to … ASAP . 希望您尽快。</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e.g. I would like you to give me a satisfactory solution to the low efficiency ASAP. </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    请尽快就如何提高生产效率的问题给我一个满意的解决方案。</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(6) I’m here to confirm… 我确定……</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e.g. Further to our meeting on the new product launch, I here to confirm the actions to take.</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     我确定就新产品发布会采用相关措施。</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(7)  I have investigated … 我已调查……</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 e.g. I have investigated the accident yesterday as requested in your memo of May 4. </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      如你5月4日备忘录中所要求的，我已对昨天的事故进行了调查。</a:t>
            </a:r>
            <a:endParaRPr lang="zh-CN" altLang="en-US" sz="2000" b="0" smtClean="0">
              <a:solidFill>
                <a:schemeClr val="tx1"/>
              </a:solidFill>
              <a:latin typeface="Times New Roman" panose="02020603050405020304" pitchFamily="18" charset="0"/>
            </a:endParaRPr>
          </a:p>
          <a:p>
            <a:pPr>
              <a:buFont typeface="Wingdings" panose="05000000000000000000" pitchFamily="2" charset="2"/>
              <a:buNone/>
            </a:pPr>
            <a:r>
              <a:rPr lang="zh-CN" altLang="en-US" sz="2000" b="0" smtClean="0">
                <a:solidFill>
                  <a:schemeClr val="tx1"/>
                </a:solidFill>
                <a:latin typeface="Times New Roman" panose="02020603050405020304" pitchFamily="18" charset="0"/>
              </a:rPr>
              <a:t>(8)  I would appreciate it very much if you… 如果您……我将不尽感激。</a:t>
            </a:r>
            <a:endParaRPr lang="zh-CN" altLang="en-US" sz="2000" b="0" smtClean="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Ⅴ Strategy </a:t>
            </a:r>
            <a:endParaRPr lang="zh-CN" altLang="en-US" dirty="0">
              <a:solidFill>
                <a:srgbClr val="282917"/>
              </a:solidFill>
              <a:latin typeface="Times New Roman" panose="02020603050405020304" pitchFamily="18" charset="0"/>
              <a:ea typeface="Times New Roman" panose="02020603050405020304" pitchFamily="18" charset="0"/>
            </a:endParaRPr>
          </a:p>
        </p:txBody>
      </p:sp>
      <p:pic>
        <p:nvPicPr>
          <p:cNvPr id="24579" name="Picture 15" descr="照1"/>
          <p:cNvPicPr>
            <a:picLocks noChangeAspect="1"/>
          </p:cNvPicPr>
          <p:nvPr/>
        </p:nvPicPr>
        <p:blipFill>
          <a:blip r:embed="rId1" cstate="print"/>
          <a:stretch>
            <a:fillRect/>
          </a:stretch>
        </p:blipFill>
        <p:spPr>
          <a:xfrm>
            <a:off x="0" y="457200"/>
            <a:ext cx="247650" cy="314325"/>
          </a:xfrm>
          <a:prstGeom prst="rect">
            <a:avLst/>
          </a:prstGeom>
          <a:noFill/>
          <a:ln w="9525">
            <a:noFill/>
          </a:ln>
        </p:spPr>
      </p:pic>
      <p:sp>
        <p:nvSpPr>
          <p:cNvPr id="24580"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66700">
              <a:spcBef>
                <a:spcPct val="0"/>
              </a:spcBef>
              <a:buSzTx/>
              <a:buNone/>
            </a:pPr>
            <a:r>
              <a:rPr lang="en-US" altLang="zh-CN" sz="1600" dirty="0">
                <a:solidFill>
                  <a:schemeClr val="tx1"/>
                </a:solidFill>
                <a:latin typeface="Times New Roman" panose="02020603050405020304" pitchFamily="18" charset="0"/>
                <a:cs typeface="Times New Roman" panose="02020603050405020304" pitchFamily="18" charset="0"/>
              </a:rPr>
              <a:t>                                      </a:t>
            </a:r>
            <a:endParaRPr lang="en-US" altLang="zh-CN" sz="1800" dirty="0">
              <a:solidFill>
                <a:schemeClr val="tx1"/>
              </a:solidFill>
            </a:endParaRPr>
          </a:p>
        </p:txBody>
      </p:sp>
      <p:sp>
        <p:nvSpPr>
          <p:cNvPr id="24581" name="Rectangle 17"/>
          <p:cNvSpPr/>
          <p:nvPr/>
        </p:nvSpPr>
        <p:spPr>
          <a:xfrm>
            <a:off x="2616200" y="485775"/>
            <a:ext cx="184150" cy="366713"/>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endParaRPr lang="zh-CN" altLang="en-US" sz="1800" dirty="0">
              <a:solidFill>
                <a:schemeClr val="tx1"/>
              </a:solidFill>
            </a:endParaRPr>
          </a:p>
        </p:txBody>
      </p:sp>
      <p:grpSp>
        <p:nvGrpSpPr>
          <p:cNvPr id="24582" name="Group 44"/>
          <p:cNvGrpSpPr/>
          <p:nvPr/>
        </p:nvGrpSpPr>
        <p:grpSpPr>
          <a:xfrm>
            <a:off x="1171575" y="1382713"/>
            <a:ext cx="7740650" cy="4498975"/>
            <a:chOff x="0" y="0"/>
            <a:chExt cx="4876" cy="2834"/>
          </a:xfrm>
        </p:grpSpPr>
        <p:sp>
          <p:nvSpPr>
            <p:cNvPr id="24583" name="AutoShape 14"/>
            <p:cNvSpPr/>
            <p:nvPr/>
          </p:nvSpPr>
          <p:spPr>
            <a:xfrm>
              <a:off x="0" y="0"/>
              <a:ext cx="3153" cy="280"/>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lIns="0" rIns="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28600">
                <a:spcBef>
                  <a:spcPct val="0"/>
                </a:spcBef>
                <a:buSzTx/>
                <a:buNone/>
              </a:pPr>
              <a:r>
                <a:rPr lang="en-US" altLang="zh-CN" sz="2000" i="1" dirty="0">
                  <a:solidFill>
                    <a:srgbClr val="282917"/>
                  </a:solidFill>
                  <a:latin typeface="Times New Roman" panose="02020603050405020304" pitchFamily="18" charset="0"/>
                  <a:cs typeface="Times New Roman" panose="02020603050405020304" pitchFamily="18" charset="0"/>
                </a:rPr>
                <a:t>Writing Tips for Writing Successful Memos</a:t>
              </a:r>
              <a:endParaRPr lang="en-US" altLang="zh-CN" sz="2000" i="1" dirty="0">
                <a:solidFill>
                  <a:srgbClr val="282917"/>
                </a:solidFill>
                <a:latin typeface="Times New Roman" panose="02020603050405020304" pitchFamily="18" charset="0"/>
                <a:ea typeface="Times New Roman" panose="02020603050405020304" pitchFamily="18" charset="0"/>
              </a:endParaRPr>
            </a:p>
          </p:txBody>
        </p:sp>
        <p:sp>
          <p:nvSpPr>
            <p:cNvPr id="24584" name="AutoShape 9"/>
            <p:cNvSpPr/>
            <p:nvPr/>
          </p:nvSpPr>
          <p:spPr>
            <a:xfrm>
              <a:off x="1737" y="454"/>
              <a:ext cx="3098" cy="614"/>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None/>
              </a:pPr>
              <a:r>
                <a:rPr lang="en-US" altLang="zh-CN" sz="1600" b="0" dirty="0">
                  <a:solidFill>
                    <a:srgbClr val="282917"/>
                  </a:solidFill>
                  <a:latin typeface="Times New Roman" panose="02020603050405020304" pitchFamily="18" charset="0"/>
                  <a:cs typeface="Times New Roman" panose="02020603050405020304" pitchFamily="18" charset="0"/>
                </a:rPr>
                <a:t>The subject line identifies the topic of the memo. It helps readers get the main idea in an easy way. Noun phrases or verb phrases are preferable as a subject. </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4585" name="AutoShape 8"/>
            <p:cNvSpPr/>
            <p:nvPr/>
          </p:nvSpPr>
          <p:spPr>
            <a:xfrm>
              <a:off x="1737" y="1177"/>
              <a:ext cx="3139" cy="107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None/>
              </a:pPr>
              <a:r>
                <a:rPr lang="en-US" altLang="zh-CN" sz="1600" b="0" dirty="0">
                  <a:solidFill>
                    <a:srgbClr val="282917"/>
                  </a:solidFill>
                  <a:latin typeface="Times New Roman" panose="02020603050405020304" pitchFamily="18" charset="0"/>
                  <a:cs typeface="Times New Roman" panose="02020603050405020304" pitchFamily="18" charset="0"/>
                </a:rPr>
                <a:t>The memo message presents the detailed information concisely. It consists of opening, body and ending. For a easy reading, highlight devices are used to keep the message in good order. In most cases, memos are written in informal ways. A more conversational tone or style of language is getting popular in writing memos.</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cxnSp>
          <p:nvCxnSpPr>
            <p:cNvPr id="24586" name="AutoShape 13"/>
            <p:cNvCxnSpPr/>
            <p:nvPr/>
          </p:nvCxnSpPr>
          <p:spPr>
            <a:xfrm flipH="1">
              <a:off x="158" y="284"/>
              <a:ext cx="23" cy="2325"/>
            </a:xfrm>
            <a:prstGeom prst="straightConnector1">
              <a:avLst/>
            </a:prstGeom>
            <a:ln w="9525" cap="rnd" cmpd="sng">
              <a:solidFill>
                <a:srgbClr val="000000"/>
              </a:solidFill>
              <a:prstDash val="sysDot"/>
              <a:headEnd type="none" w="med" len="med"/>
              <a:tailEnd type="none" w="med" len="med"/>
            </a:ln>
          </p:spPr>
        </p:cxnSp>
        <p:sp>
          <p:nvSpPr>
            <p:cNvPr id="24587" name="AutoShape 3"/>
            <p:cNvSpPr/>
            <p:nvPr/>
          </p:nvSpPr>
          <p:spPr>
            <a:xfrm>
              <a:off x="1771" y="2385"/>
              <a:ext cx="3104" cy="418"/>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None/>
              </a:pPr>
              <a:r>
                <a:rPr lang="en-US" altLang="zh-CN" sz="1600" b="0" dirty="0">
                  <a:solidFill>
                    <a:srgbClr val="282917"/>
                  </a:solidFill>
                  <a:latin typeface="Times New Roman" panose="02020603050405020304" pitchFamily="18" charset="0"/>
                  <a:cs typeface="Times New Roman" panose="02020603050405020304" pitchFamily="18" charset="0"/>
                </a:rPr>
                <a:t>Request memos usually end with feedbacks, responses to situations, or calls for actions.</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4588" name="AutoShape 9"/>
            <p:cNvSpPr/>
            <p:nvPr/>
          </p:nvSpPr>
          <p:spPr>
            <a:xfrm>
              <a:off x="469" y="600"/>
              <a:ext cx="1066" cy="42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rIns="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a:spcBef>
                  <a:spcPct val="0"/>
                </a:spcBef>
                <a:buSzTx/>
                <a:buNone/>
              </a:pPr>
              <a:r>
                <a:rPr lang="zh-CN" altLang="en-US" sz="1600" b="0" dirty="0">
                  <a:solidFill>
                    <a:srgbClr val="282917"/>
                  </a:solidFill>
                  <a:latin typeface="Times New Roman" panose="02020603050405020304" pitchFamily="18" charset="0"/>
                  <a:cs typeface="Times New Roman" panose="02020603050405020304" pitchFamily="18" charset="0"/>
                </a:rPr>
                <a:t>Identify the topic</a:t>
              </a:r>
              <a:endParaRPr lang="zh-CN" altLang="en-US" sz="1600" b="0" dirty="0">
                <a:solidFill>
                  <a:srgbClr val="282917"/>
                </a:solidFill>
                <a:latin typeface="Times New Roman" panose="02020603050405020304" pitchFamily="18" charset="0"/>
                <a:cs typeface="Times New Roman" panose="02020603050405020304" pitchFamily="18" charset="0"/>
              </a:endParaRPr>
            </a:p>
            <a:p>
              <a:pPr marL="0" lvl="0" indent="0" algn="ctr">
                <a:spcBef>
                  <a:spcPct val="0"/>
                </a:spcBef>
                <a:buSzTx/>
                <a:buNone/>
              </a:pPr>
              <a:r>
                <a:rPr lang="zh-CN" altLang="en-US" sz="1600" b="0" dirty="0">
                  <a:solidFill>
                    <a:srgbClr val="282917"/>
                  </a:solidFill>
                  <a:latin typeface="Times New Roman" panose="02020603050405020304" pitchFamily="18" charset="0"/>
                  <a:cs typeface="Times New Roman" panose="02020603050405020304" pitchFamily="18" charset="0"/>
                </a:rPr>
                <a:t>确定主题</a:t>
              </a:r>
              <a:endParaRPr lang="zh-CN" altLang="en-US" sz="1600" b="0" dirty="0">
                <a:solidFill>
                  <a:srgbClr val="282917"/>
                </a:solidFill>
                <a:latin typeface="Times New Roman" panose="02020603050405020304" pitchFamily="18" charset="0"/>
                <a:ea typeface="Times New Roman" panose="02020603050405020304" pitchFamily="18" charset="0"/>
              </a:endParaRPr>
            </a:p>
          </p:txBody>
        </p:sp>
        <p:sp>
          <p:nvSpPr>
            <p:cNvPr id="24589" name="AutoShape 9"/>
            <p:cNvSpPr/>
            <p:nvPr/>
          </p:nvSpPr>
          <p:spPr>
            <a:xfrm>
              <a:off x="477" y="1528"/>
              <a:ext cx="1038" cy="42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rIns="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r>
                <a:rPr lang="zh-CN" altLang="en-US" sz="1600" b="0" dirty="0">
                  <a:solidFill>
                    <a:srgbClr val="282917"/>
                  </a:solidFill>
                  <a:latin typeface="Times New Roman" panose="02020603050405020304" pitchFamily="18" charset="0"/>
                  <a:cs typeface="Times New Roman" panose="02020603050405020304" pitchFamily="18" charset="0"/>
                </a:rPr>
                <a:t>Specify details</a:t>
              </a:r>
              <a:endParaRPr lang="zh-CN" altLang="en-US" sz="1600" b="0" dirty="0">
                <a:solidFill>
                  <a:srgbClr val="282917"/>
                </a:solidFill>
                <a:latin typeface="Times New Roman" panose="02020603050405020304" pitchFamily="18" charset="0"/>
                <a:cs typeface="Times New Roman" panose="02020603050405020304" pitchFamily="18" charset="0"/>
              </a:endParaRPr>
            </a:p>
            <a:p>
              <a:pPr marL="0" lvl="0" indent="0" algn="ctr" eaLnBrk="1" hangingPunct="1">
                <a:spcBef>
                  <a:spcPct val="0"/>
                </a:spcBef>
                <a:buSzTx/>
                <a:buNone/>
              </a:pPr>
              <a:r>
                <a:rPr lang="zh-CN" altLang="en-US" sz="1600" b="0" dirty="0">
                  <a:solidFill>
                    <a:srgbClr val="282917"/>
                  </a:solidFill>
                  <a:latin typeface="Times New Roman" panose="02020603050405020304" pitchFamily="18" charset="0"/>
                  <a:cs typeface="Times New Roman" panose="02020603050405020304" pitchFamily="18" charset="0"/>
                </a:rPr>
                <a:t>提供具体信息</a:t>
              </a:r>
              <a:endParaRPr lang="zh-CN" altLang="en-US" sz="1600" b="0" dirty="0">
                <a:solidFill>
                  <a:srgbClr val="282917"/>
                </a:solidFill>
                <a:latin typeface="Times New Roman" panose="02020603050405020304" pitchFamily="18" charset="0"/>
                <a:ea typeface="Times New Roman" panose="02020603050405020304" pitchFamily="18" charset="0"/>
              </a:endParaRPr>
            </a:p>
          </p:txBody>
        </p:sp>
        <p:sp>
          <p:nvSpPr>
            <p:cNvPr id="24590" name="AutoShape 9"/>
            <p:cNvSpPr/>
            <p:nvPr/>
          </p:nvSpPr>
          <p:spPr>
            <a:xfrm>
              <a:off x="484" y="2412"/>
              <a:ext cx="1150" cy="422"/>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rIns="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r>
                <a:rPr lang="zh-CN" altLang="en-US" sz="1600" b="0" dirty="0">
                  <a:solidFill>
                    <a:srgbClr val="282917"/>
                  </a:solidFill>
                  <a:latin typeface="Times New Roman" panose="02020603050405020304" pitchFamily="18" charset="0"/>
                  <a:cs typeface="Times New Roman" panose="02020603050405020304" pitchFamily="18" charset="0"/>
                </a:rPr>
                <a:t>Present expectations</a:t>
              </a:r>
              <a:endParaRPr lang="zh-CN" altLang="en-US" sz="1600" b="0" dirty="0">
                <a:solidFill>
                  <a:srgbClr val="282917"/>
                </a:solidFill>
                <a:latin typeface="Times New Roman" panose="02020603050405020304" pitchFamily="18" charset="0"/>
                <a:cs typeface="Times New Roman" panose="02020603050405020304" pitchFamily="18" charset="0"/>
              </a:endParaRPr>
            </a:p>
            <a:p>
              <a:pPr marL="0" lvl="0" indent="0" algn="ctr" eaLnBrk="1" hangingPunct="1">
                <a:spcBef>
                  <a:spcPct val="0"/>
                </a:spcBef>
                <a:buSzTx/>
                <a:buNone/>
              </a:pPr>
              <a:r>
                <a:rPr lang="zh-CN" altLang="en-US" sz="1600" b="0" dirty="0">
                  <a:solidFill>
                    <a:srgbClr val="282917"/>
                  </a:solidFill>
                  <a:latin typeface="Times New Roman" panose="02020603050405020304" pitchFamily="18" charset="0"/>
                  <a:cs typeface="Times New Roman" panose="02020603050405020304" pitchFamily="18" charset="0"/>
                </a:rPr>
                <a:t>提出期待</a:t>
              </a:r>
              <a:endParaRPr lang="zh-CN" altLang="en-US" sz="1600" b="0" dirty="0">
                <a:solidFill>
                  <a:srgbClr val="282917"/>
                </a:solidFill>
                <a:latin typeface="Times New Roman" panose="02020603050405020304" pitchFamily="18" charset="0"/>
                <a:ea typeface="Times New Roman" panose="02020603050405020304" pitchFamily="18" charset="0"/>
              </a:endParaRPr>
            </a:p>
          </p:txBody>
        </p:sp>
        <p:sp>
          <p:nvSpPr>
            <p:cNvPr id="24591" name="Line 41"/>
            <p:cNvSpPr/>
            <p:nvPr/>
          </p:nvSpPr>
          <p:spPr>
            <a:xfrm flipH="1">
              <a:off x="187" y="758"/>
              <a:ext cx="280" cy="0"/>
            </a:xfrm>
            <a:prstGeom prst="line">
              <a:avLst/>
            </a:prstGeom>
            <a:ln w="9525" cap="rnd" cmpd="sng">
              <a:solidFill>
                <a:schemeClr val="tx1"/>
              </a:solidFill>
              <a:prstDash val="sysDot"/>
              <a:headEnd type="none" w="med" len="med"/>
              <a:tailEnd type="none" w="med" len="med"/>
            </a:ln>
            <a:effectLst>
              <a:prstShdw prst="shdw13" dist="53882" dir="13499999">
                <a:schemeClr val="bg2">
                  <a:alpha val="50000"/>
                </a:schemeClr>
              </a:prstShdw>
            </a:effectLst>
          </p:spPr>
        </p:sp>
        <p:sp>
          <p:nvSpPr>
            <p:cNvPr id="24592" name="Line 42"/>
            <p:cNvSpPr/>
            <p:nvPr/>
          </p:nvSpPr>
          <p:spPr>
            <a:xfrm flipH="1">
              <a:off x="181" y="1706"/>
              <a:ext cx="280" cy="0"/>
            </a:xfrm>
            <a:prstGeom prst="line">
              <a:avLst/>
            </a:prstGeom>
            <a:ln w="9525" cap="rnd" cmpd="sng">
              <a:solidFill>
                <a:schemeClr val="tx1"/>
              </a:solidFill>
              <a:prstDash val="sysDot"/>
              <a:headEnd type="none" w="med" len="med"/>
              <a:tailEnd type="none" w="med" len="med"/>
            </a:ln>
            <a:effectLst>
              <a:prstShdw prst="shdw13" dist="53882" dir="13499999">
                <a:schemeClr val="bg2">
                  <a:alpha val="50000"/>
                </a:schemeClr>
              </a:prstShdw>
            </a:effectLst>
          </p:spPr>
        </p:sp>
        <p:sp>
          <p:nvSpPr>
            <p:cNvPr id="24593" name="Line 43"/>
            <p:cNvSpPr/>
            <p:nvPr/>
          </p:nvSpPr>
          <p:spPr>
            <a:xfrm flipH="1">
              <a:off x="173" y="2606"/>
              <a:ext cx="280" cy="0"/>
            </a:xfrm>
            <a:prstGeom prst="line">
              <a:avLst/>
            </a:prstGeom>
            <a:ln w="9525" cap="rnd" cmpd="sng">
              <a:solidFill>
                <a:schemeClr val="tx1"/>
              </a:solidFill>
              <a:prstDash val="sysDot"/>
              <a:headEnd type="none" w="med" len="med"/>
              <a:tailEnd type="none" w="med" len="med"/>
            </a:ln>
            <a:effectLst>
              <a:prstShdw prst="shdw13" dist="53882" dir="13499999">
                <a:schemeClr val="bg2">
                  <a:alpha val="50000"/>
                </a:schemeClr>
              </a:prstShdw>
            </a:effectLst>
          </p:spPr>
        </p:sp>
      </p:grpSp>
    </p:spTree>
  </p:cSld>
  <p:clrMapOvr>
    <a:masterClrMapping/>
  </p:clrMapOvr>
  <p:transition>
    <p:sndAc>
      <p:stSnd>
        <p:snd r:embed="rId2"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p:cNvSpPr>
          <p:nvPr>
            <p:ph idx="1"/>
          </p:nvPr>
        </p:nvSpPr>
        <p:spPr>
          <a:xfrm>
            <a:off x="1416050" y="1741488"/>
            <a:ext cx="7477125" cy="4438650"/>
          </a:xfrm>
        </p:spPr>
        <p:txBody>
          <a:bodyPr vert="horz" wrap="square" lIns="91440" tIns="45720" rIns="91440" bIns="45720" anchor="t" anchorCtr="0"/>
          <a:lstStyle/>
          <a:p>
            <a:pPr>
              <a:buNone/>
            </a:pPr>
            <a:r>
              <a:rPr lang="zh-CN" altLang="en-US" sz="2000" dirty="0">
                <a:solidFill>
                  <a:srgbClr val="282917"/>
                </a:solidFill>
                <a:latin typeface="Times New Roman" panose="02020603050405020304" pitchFamily="18" charset="0"/>
                <a:cs typeface="Times New Roman" panose="02020603050405020304" pitchFamily="18" charset="0"/>
              </a:rPr>
              <a:t>In this unit, you will learn:  </a:t>
            </a:r>
            <a:endParaRPr lang="zh-CN" altLang="en-US" sz="2000" dirty="0">
              <a:solidFill>
                <a:srgbClr val="FF0000"/>
              </a:solidFill>
              <a:latin typeface="Times New Roman" panose="02020603050405020304" pitchFamily="18" charset="0"/>
              <a:cs typeface="Times New Roman" panose="02020603050405020304" pitchFamily="18" charset="0"/>
            </a:endParaRPr>
          </a:p>
          <a:p>
            <a:r>
              <a:rPr lang="zh-CN" altLang="en-US" sz="2000" b="0" dirty="0" smtClean="0">
                <a:solidFill>
                  <a:srgbClr val="282917"/>
                </a:solidFill>
                <a:latin typeface="Times New Roman" panose="02020603050405020304" pitchFamily="18" charset="0"/>
                <a:cs typeface="Times New Roman" panose="02020603050405020304" pitchFamily="18" charset="0"/>
              </a:rPr>
              <a:t>the </a:t>
            </a:r>
            <a:r>
              <a:rPr lang="zh-CN" altLang="en-US" sz="2000" b="0" dirty="0">
                <a:solidFill>
                  <a:srgbClr val="282917"/>
                </a:solidFill>
                <a:latin typeface="Times New Roman" panose="02020603050405020304" pitchFamily="18" charset="0"/>
                <a:cs typeface="Times New Roman" panose="02020603050405020304" pitchFamily="18" charset="0"/>
              </a:rPr>
              <a:t>connotation of </a:t>
            </a:r>
            <a:r>
              <a:rPr lang="en-US" altLang="zh-CN" sz="2000" b="0" dirty="0" smtClean="0">
                <a:solidFill>
                  <a:srgbClr val="282917"/>
                </a:solidFill>
                <a:latin typeface="Times New Roman" panose="02020603050405020304" pitchFamily="18" charset="0"/>
                <a:cs typeface="Times New Roman" panose="02020603050405020304" pitchFamily="18" charset="0"/>
              </a:rPr>
              <a:t>a memo</a:t>
            </a:r>
            <a:r>
              <a:rPr lang="zh-CN" altLang="en-US" sz="2000" b="0" dirty="0" smtClean="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smtClean="0">
                <a:solidFill>
                  <a:srgbClr val="282917"/>
                </a:solidFill>
                <a:latin typeface="Times New Roman" panose="02020603050405020304" pitchFamily="18" charset="0"/>
                <a:cs typeface="Times New Roman" panose="02020603050405020304" pitchFamily="18" charset="0"/>
              </a:rPr>
              <a:t>the typical types of memos</a:t>
            </a:r>
            <a:r>
              <a:rPr lang="zh-CN" altLang="en-US" sz="2000" b="0" dirty="0" smtClean="0">
                <a:solidFill>
                  <a:srgbClr val="282917"/>
                </a:solidFill>
                <a:latin typeface="Times New Roman" panose="02020603050405020304" pitchFamily="18" charset="0"/>
                <a:cs typeface="Times New Roman" panose="02020603050405020304" pitchFamily="18" charset="0"/>
              </a:rPr>
              <a:t>;</a:t>
            </a:r>
            <a:endParaRPr lang="zh-CN" altLang="en-US"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smtClean="0">
                <a:solidFill>
                  <a:srgbClr val="282917"/>
                </a:solidFill>
                <a:latin typeface="Times New Roman" panose="02020603050405020304" pitchFamily="18" charset="0"/>
                <a:cs typeface="Times New Roman" panose="02020603050405020304" pitchFamily="18" charset="0"/>
              </a:rPr>
              <a:t>the format and the content of a memo;</a:t>
            </a:r>
            <a:r>
              <a:rPr lang="zh-CN" altLang="en-US" sz="2000" b="0" dirty="0" smtClean="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smtClean="0">
                <a:solidFill>
                  <a:srgbClr val="282917"/>
                </a:solidFill>
                <a:latin typeface="Times New Roman" panose="02020603050405020304" pitchFamily="18" charset="0"/>
                <a:cs typeface="Times New Roman" panose="02020603050405020304" pitchFamily="18" charset="0"/>
              </a:rPr>
              <a:t>how to apply some useful expressions in practice</a:t>
            </a:r>
            <a:r>
              <a:rPr lang="zh-CN" altLang="en-US" sz="2000" b="0" dirty="0" smtClean="0">
                <a:solidFill>
                  <a:srgbClr val="282917"/>
                </a:solidFill>
                <a:latin typeface="Times New Roman" panose="02020603050405020304" pitchFamily="18" charset="0"/>
                <a:cs typeface="Times New Roman" panose="02020603050405020304" pitchFamily="18" charset="0"/>
              </a:rPr>
              <a:t>;</a:t>
            </a:r>
            <a:endParaRPr lang="zh-CN" altLang="en-US"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smtClean="0">
                <a:solidFill>
                  <a:srgbClr val="282917"/>
                </a:solidFill>
                <a:latin typeface="Times New Roman" panose="02020603050405020304" pitchFamily="18" charset="0"/>
                <a:cs typeface="Times New Roman" panose="02020603050405020304" pitchFamily="18" charset="0"/>
              </a:rPr>
              <a:t>how to write a satisfactory memo with a correct layout, complete content and key information;</a:t>
            </a:r>
            <a:endParaRPr lang="en-US" altLang="zh-CN" sz="2000" b="0" dirty="0" smtClean="0">
              <a:solidFill>
                <a:srgbClr val="282917"/>
              </a:solidFill>
              <a:latin typeface="Times New Roman" panose="02020603050405020304" pitchFamily="18" charset="0"/>
              <a:cs typeface="Times New Roman" panose="02020603050405020304" pitchFamily="18" charset="0"/>
            </a:endParaRPr>
          </a:p>
          <a:p>
            <a:r>
              <a:rPr lang="en-US" altLang="zh-CN" sz="2000" b="0" dirty="0" smtClean="0">
                <a:solidFill>
                  <a:srgbClr val="282917"/>
                </a:solidFill>
                <a:latin typeface="Times New Roman" panose="02020603050405020304" pitchFamily="18" charset="0"/>
                <a:cs typeface="Times New Roman" panose="02020603050405020304" pitchFamily="18" charset="0"/>
              </a:rPr>
              <a:t>the workplace requirements and ethics for writing memos.</a:t>
            </a:r>
            <a:endParaRPr lang="en-US" altLang="zh-CN" sz="2000" b="0" dirty="0" smtClean="0">
              <a:solidFill>
                <a:srgbClr val="282917"/>
              </a:solidFill>
              <a:latin typeface="Times New Roman" panose="02020603050405020304" pitchFamily="18" charset="0"/>
              <a:cs typeface="Times New Roman" panose="02020603050405020304" pitchFamily="18" charset="0"/>
            </a:endParaRPr>
          </a:p>
          <a:p>
            <a:pPr>
              <a:buNone/>
            </a:pPr>
            <a:r>
              <a:rPr lang="zh-CN" altLang="en-US" b="0" dirty="0" smtClean="0">
                <a:latin typeface="Times New Roman" panose="02020603050405020304" pitchFamily="18" charset="0"/>
                <a:cs typeface="Times New Roman" panose="02020603050405020304" pitchFamily="18" charset="0"/>
              </a:rPr>
              <a:t>         </a:t>
            </a:r>
            <a:endParaRPr lang="zh-CN" altLang="en-US" b="0" dirty="0">
              <a:latin typeface="Times New Roman" panose="02020603050405020304" pitchFamily="18" charset="0"/>
              <a:ea typeface="Times New Roman" panose="02020603050405020304" pitchFamily="18" charset="0"/>
            </a:endParaRPr>
          </a:p>
        </p:txBody>
      </p:sp>
      <p:sp>
        <p:nvSpPr>
          <p:cNvPr id="5123" name="标题 1"/>
          <p:cNvSpPr>
            <a:spLocks noGrp="1"/>
          </p:cNvSpPr>
          <p:nvPr>
            <p:ph type="title"/>
          </p:nvPr>
        </p:nvSpPr>
        <p:spPr>
          <a:xfrm>
            <a:off x="1185863" y="301625"/>
            <a:ext cx="7958137" cy="1011238"/>
          </a:xfrm>
        </p:spPr>
        <p:txBody>
          <a:bodyPr vert="horz" wrap="square" lIns="91440" tIns="45720" rIns="91440" bIns="45720" anchor="ctr" anchorCtr="0"/>
          <a:lstStyle/>
          <a:p>
            <a:br>
              <a:rPr lang="zh-CN" altLang="en-US" dirty="0">
                <a:solidFill>
                  <a:schemeClr val="tx1"/>
                </a:solidFill>
              </a:rPr>
            </a:br>
            <a:r>
              <a:rPr lang="zh-CN" altLang="en-US" dirty="0">
                <a:solidFill>
                  <a:srgbClr val="282917"/>
                </a:solidFill>
                <a:latin typeface="Times New Roman" panose="02020603050405020304" pitchFamily="18" charset="0"/>
                <a:cs typeface="Times New Roman" panose="02020603050405020304" pitchFamily="18" charset="0"/>
              </a:rPr>
              <a:t>Ⅰ. </a:t>
            </a:r>
            <a:r>
              <a:rPr lang="zh-CN" altLang="en-US" u="sng" dirty="0">
                <a:solidFill>
                  <a:srgbClr val="282917"/>
                </a:solidFill>
                <a:latin typeface="Times New Roman" panose="02020603050405020304" pitchFamily="18" charset="0"/>
                <a:cs typeface="Times New Roman" panose="02020603050405020304" pitchFamily="18" charset="0"/>
              </a:rPr>
              <a:t>Learning Objectives</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dirty="0">
                <a:solidFill>
                  <a:srgbClr val="282917"/>
                </a:solidFill>
                <a:latin typeface="Times New Roman" panose="02020603050405020304" pitchFamily="18" charset="0"/>
                <a:cs typeface="Times New Roman" panose="02020603050405020304" pitchFamily="18" charset="0"/>
              </a:rPr>
            </a:br>
            <a:br>
              <a:rPr lang="zh-CN" altLang="en-US" dirty="0">
                <a:solidFill>
                  <a:schemeClr val="tx1"/>
                </a:solidFill>
              </a:rPr>
            </a:br>
            <a:endParaRPr lang="zh-CN" altLang="en-US" dirty="0"/>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a:xfrm>
            <a:off x="1120775" y="1031875"/>
            <a:ext cx="7820025" cy="776288"/>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 </a:t>
            </a:r>
            <a:r>
              <a:rPr lang="zh-CN" altLang="en-US" u="sng" dirty="0">
                <a:solidFill>
                  <a:srgbClr val="282917"/>
                </a:solidFill>
                <a:latin typeface="Times New Roman" panose="02020603050405020304" pitchFamily="18" charset="0"/>
                <a:cs typeface="Times New Roman" panose="02020603050405020304" pitchFamily="18" charset="0"/>
              </a:rPr>
              <a:t>Practice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i="1" dirty="0">
                <a:solidFill>
                  <a:srgbClr val="282917"/>
                </a:solidFill>
                <a:latin typeface="Times New Roman" panose="02020603050405020304" pitchFamily="18" charset="0"/>
                <a:cs typeface="Times New Roman" panose="02020603050405020304" pitchFamily="18" charset="0"/>
              </a:rPr>
              <a:t>Task 4 </a:t>
            </a:r>
            <a:br>
              <a:rPr lang="zh-CN" altLang="en-US" sz="2400" i="1"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Translate the following English sentences to Chinese and vice versa.</a:t>
            </a:r>
            <a:br>
              <a:rPr lang="zh-CN" altLang="en-US" sz="2400" dirty="0">
                <a:solidFill>
                  <a:srgbClr val="282917"/>
                </a:solidFill>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ea typeface="Times New Roman" panose="02020603050405020304" pitchFamily="18" charset="0"/>
            </a:endParaRPr>
          </a:p>
        </p:txBody>
      </p:sp>
      <p:sp>
        <p:nvSpPr>
          <p:cNvPr id="2560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1.Everyone need to </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familiarize themselves </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with the online chat function and whiteboard option before the training.（熟悉）</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2. The board urgently requires </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feedback</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on our experience with PCs in China. (反馈)</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3. You expressed some concerns about my expectations, but I am confident that if you apply </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yourself</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you will be able to meet them. （努力）</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sp>
        <p:nvSpPr>
          <p:cNvPr id="27651" name="Rectangle 3"/>
          <p:cNvSpPr>
            <a:spLocks noGrp="1"/>
          </p:cNvSpPr>
          <p:nvPr/>
        </p:nvSpPr>
        <p:spPr>
          <a:xfrm>
            <a:off x="1217295" y="2646680"/>
            <a:ext cx="7605395" cy="318389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90000"/>
              </a:lnSpc>
              <a:buFont typeface="Wingdings" panose="05000000000000000000" pitchFamily="2" charset="2"/>
              <a:buAutoNum type="arabicPeriod"/>
            </a:pPr>
            <a:r>
              <a:rPr lang="zh-CN" altLang="en-US" sz="2000" b="0" dirty="0">
                <a:latin typeface="Times New Roman" panose="02020603050405020304" pitchFamily="18" charset="0"/>
                <a:cs typeface="Times New Roman" panose="02020603050405020304" pitchFamily="18" charset="0"/>
              </a:rPr>
              <a:t>在培训前，每个人需熟悉网上聊天功能和白板选项。</a:t>
            </a:r>
            <a:endParaRPr lang="zh-CN" altLang="en-US" sz="2000" b="0" dirty="0">
              <a:latin typeface="Times New Roman" panose="02020603050405020304" pitchFamily="18" charset="0"/>
              <a:cs typeface="Times New Roman" panose="02020603050405020304" pitchFamily="18" charset="0"/>
            </a:endParaRPr>
          </a:p>
          <a:p>
            <a:pPr algn="just">
              <a:lnSpc>
                <a:spcPct val="90000"/>
              </a:lnSpc>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lnSpc>
                <a:spcPct val="90000"/>
              </a:lnSpc>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lnSpc>
                <a:spcPct val="90000"/>
              </a:lnSpc>
              <a:buFont typeface="Wingdings" panose="05000000000000000000" pitchFamily="2" charset="2"/>
              <a:buAutoNum type="arabicPeriod"/>
            </a:pPr>
            <a:r>
              <a:rPr lang="zh-CN" altLang="en-US" sz="2000" b="0" dirty="0">
                <a:latin typeface="Times New Roman" panose="02020603050405020304" pitchFamily="18" charset="0"/>
                <a:cs typeface="Times New Roman" panose="02020603050405020304" pitchFamily="18" charset="0"/>
              </a:rPr>
              <a:t>董事会急需获得个人电脑在中国市场体验的反馈情况。</a:t>
            </a:r>
            <a:endParaRPr lang="zh-CN" altLang="en-US" sz="2000" b="0" dirty="0">
              <a:latin typeface="Times New Roman" panose="02020603050405020304" pitchFamily="18" charset="0"/>
              <a:cs typeface="Times New Roman" panose="02020603050405020304" pitchFamily="18" charset="0"/>
            </a:endParaRPr>
          </a:p>
          <a:p>
            <a:pPr algn="just">
              <a:lnSpc>
                <a:spcPct val="90000"/>
              </a:lnSpc>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lnSpc>
                <a:spcPct val="90000"/>
              </a:lnSpc>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lnSpc>
                <a:spcPct val="90000"/>
              </a:lnSpc>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lnSpc>
                <a:spcPct val="90000"/>
              </a:lnSpc>
              <a:buFont typeface="Wingdings" panose="05000000000000000000" pitchFamily="2" charset="2"/>
              <a:buAutoNum type="arabicPeriod"/>
            </a:pPr>
            <a:r>
              <a:rPr lang="zh-CN" altLang="en-US" sz="2000" b="0" dirty="0">
                <a:latin typeface="Times New Roman" panose="02020603050405020304" pitchFamily="18" charset="0"/>
                <a:cs typeface="Times New Roman" panose="02020603050405020304" pitchFamily="18" charset="0"/>
              </a:rPr>
              <a:t>你表达了对我期待的担忧，但我相信通过你的努力定能完成相关工作。</a:t>
            </a:r>
            <a:endParaRPr lang="zh-CN" altLang="en-US" sz="2000" b="0" dirty="0">
              <a:latin typeface="Times New Roman" panose="02020603050405020304" pitchFamily="18" charset="0"/>
              <a:cs typeface="Times New Roman" panose="02020603050405020304" pitchFamily="18" charset="0"/>
            </a:endParaRPr>
          </a:p>
          <a:p>
            <a:pPr algn="just">
              <a:lnSpc>
                <a:spcPct val="90000"/>
              </a:lnSpc>
              <a:buFont typeface="Wingdings" panose="05000000000000000000" pitchFamily="2" charset="2"/>
              <a:buAutoNum type="arabicPeriod"/>
            </a:pPr>
            <a:endParaRPr lang="zh-CN" altLang="en-US" sz="2000" b="0" dirty="0">
              <a:latin typeface="Times New Roman" panose="02020603050405020304" pitchFamily="18" charset="0"/>
              <a:cs typeface="Times New Roman" panose="02020603050405020304" pitchFamily="18" charset="0"/>
            </a:endParaRPr>
          </a:p>
          <a:p>
            <a:pPr algn="just">
              <a:lnSpc>
                <a:spcPct val="80000"/>
              </a:lnSpc>
              <a:buFont typeface="Wingdings" panose="05000000000000000000" pitchFamily="2" charset="2"/>
              <a:buAutoNum type="arabicPeriod"/>
            </a:pP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anim calcmode="lin" valueType="num">
                                      <p:cBhvr additive="base">
                                        <p:cTn id="13"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1">
                                            <p:txEl>
                                              <p:pRg st="7" end="7"/>
                                            </p:txEl>
                                          </p:spTgt>
                                        </p:tgtEl>
                                        <p:attrNameLst>
                                          <p:attrName>style.visibility</p:attrName>
                                        </p:attrNameLst>
                                      </p:cBhvr>
                                      <p:to>
                                        <p:strVal val="visible"/>
                                      </p:to>
                                    </p:set>
                                    <p:anim calcmode="lin" valueType="num">
                                      <p:cBhvr additive="base">
                                        <p:cTn id="19" dur="500" fill="hold"/>
                                        <p:tgtEl>
                                          <p:spTgt spid="27651">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idx="4294967295"/>
          </p:nvPr>
        </p:nvSpPr>
        <p:spPr>
          <a:xfrm>
            <a:off x="1120775" y="1031875"/>
            <a:ext cx="7820025" cy="776288"/>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 </a:t>
            </a:r>
            <a:r>
              <a:rPr lang="zh-CN" altLang="en-US" u="sng" dirty="0">
                <a:solidFill>
                  <a:srgbClr val="282917"/>
                </a:solidFill>
                <a:latin typeface="Times New Roman" panose="02020603050405020304" pitchFamily="18" charset="0"/>
                <a:cs typeface="Times New Roman" panose="02020603050405020304" pitchFamily="18" charset="0"/>
              </a:rPr>
              <a:t>Practice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i="1" dirty="0">
                <a:solidFill>
                  <a:srgbClr val="282917"/>
                </a:solidFill>
                <a:latin typeface="Times New Roman" panose="02020603050405020304" pitchFamily="18" charset="0"/>
                <a:cs typeface="Times New Roman" panose="02020603050405020304" pitchFamily="18" charset="0"/>
              </a:rPr>
              <a:t>Task 4 </a:t>
            </a:r>
            <a:br>
              <a:rPr lang="zh-CN" altLang="en-US" sz="2400" i="1"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Translate the following English sentences to Chinese and vice versa.</a:t>
            </a:r>
            <a:br>
              <a:rPr lang="zh-CN" altLang="en-US" sz="2400" dirty="0">
                <a:solidFill>
                  <a:srgbClr val="282917"/>
                </a:solidFill>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br>
              <a:rPr lang="zh-CN" altLang="en-US"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ea typeface="Times New Roman" panose="02020603050405020304" pitchFamily="18" charset="0"/>
            </a:endParaRPr>
          </a:p>
        </p:txBody>
      </p:sp>
      <p:sp>
        <p:nvSpPr>
          <p:cNvPr id="2560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4. Should there is any </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query</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and doubt on these reminders, please feel free to let me know at any time.（疑问）</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5. we will meet as needed, and will have </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a regular meeting</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at least once a month.（例会）</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lang="zh-CN" altLang="en-US" sz="2000" b="0" noProof="0" dirty="0">
                <a:ln>
                  <a:noFill/>
                </a:ln>
                <a:solidFill>
                  <a:srgbClr val="282917"/>
                </a:solidFill>
                <a:effectLst/>
                <a:uLnTx/>
                <a:uFillTx/>
                <a:latin typeface="Times New Roman" panose="02020603050405020304" pitchFamily="18" charset="0"/>
                <a:cs typeface="Times New Roman" panose="02020603050405020304" pitchFamily="18" charset="0"/>
                <a:sym typeface="+mn-ea"/>
              </a:rPr>
              <a:t>6. 请鼓励你们的员工出席</a:t>
            </a:r>
            <a:r>
              <a:rPr lang="zh-CN" altLang="en-US" sz="2000" b="0" u="dotted" noProof="0" dirty="0">
                <a:ln>
                  <a:noFill/>
                </a:ln>
                <a:solidFill>
                  <a:srgbClr val="282917"/>
                </a:solidFill>
                <a:effectLst/>
                <a:uLnTx/>
                <a:uFillTx/>
                <a:latin typeface="Times New Roman" panose="02020603050405020304" pitchFamily="18" charset="0"/>
                <a:cs typeface="Times New Roman" panose="02020603050405020304" pitchFamily="18" charset="0"/>
                <a:sym typeface="+mn-ea"/>
              </a:rPr>
              <a:t>会议</a:t>
            </a:r>
            <a:r>
              <a:rPr lang="zh-CN" altLang="en-US" sz="2000" b="0" noProof="0" dirty="0">
                <a:ln>
                  <a:noFill/>
                </a:ln>
                <a:solidFill>
                  <a:srgbClr val="282917"/>
                </a:solidFill>
                <a:effectLst/>
                <a:uLnTx/>
                <a:uFillTx/>
                <a:latin typeface="Times New Roman" panose="02020603050405020304" pitchFamily="18" charset="0"/>
                <a:cs typeface="Times New Roman" panose="02020603050405020304" pitchFamily="18" charset="0"/>
                <a:sym typeface="+mn-ea"/>
              </a:rPr>
              <a:t>。（session）  </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361950" marR="0" lvl="0" indent="-18097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sp>
        <p:nvSpPr>
          <p:cNvPr id="27651" name="Rectangle 3"/>
          <p:cNvSpPr>
            <a:spLocks noGrp="1"/>
          </p:cNvSpPr>
          <p:nvPr/>
        </p:nvSpPr>
        <p:spPr>
          <a:xfrm>
            <a:off x="1182688" y="241839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80000"/>
              </a:lnSpc>
              <a:buFont typeface="+mj-lt"/>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r>
              <a:rPr lang="en-US" altLang="zh-CN" sz="2000" b="0" dirty="0">
                <a:latin typeface="Times New Roman" panose="02020603050405020304" pitchFamily="18" charset="0"/>
                <a:cs typeface="Times New Roman" panose="02020603050405020304" pitchFamily="18" charset="0"/>
              </a:rPr>
              <a:t>4. </a:t>
            </a:r>
            <a:r>
              <a:rPr lang="zh-CN" altLang="en-US" sz="2000" b="0" dirty="0">
                <a:latin typeface="Times New Roman" panose="02020603050405020304" pitchFamily="18" charset="0"/>
                <a:cs typeface="Times New Roman" panose="02020603050405020304" pitchFamily="18" charset="0"/>
              </a:rPr>
              <a:t>如备忘录中所提及事项有任何疑惑，请随时咨询。</a:t>
            </a: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r>
              <a:rPr lang="en-US" altLang="zh-CN" sz="2000" b="0" dirty="0">
                <a:latin typeface="Times New Roman" panose="02020603050405020304" pitchFamily="18" charset="0"/>
                <a:cs typeface="Times New Roman" panose="02020603050405020304" pitchFamily="18" charset="0"/>
              </a:rPr>
              <a:t>5. </a:t>
            </a:r>
            <a:r>
              <a:rPr lang="zh-CN" altLang="en-US" sz="2000" b="0" dirty="0">
                <a:latin typeface="Times New Roman" panose="02020603050405020304" pitchFamily="18" charset="0"/>
                <a:cs typeface="Times New Roman" panose="02020603050405020304" pitchFamily="18" charset="0"/>
              </a:rPr>
              <a:t>根据实际需要我们常会面，并且每月至少召开一次例会。</a:t>
            </a: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r>
              <a:rPr lang="en-US" altLang="zh-CN" sz="2000" b="0" dirty="0">
                <a:latin typeface="Times New Roman" panose="02020603050405020304" pitchFamily="18" charset="0"/>
                <a:cs typeface="Times New Roman" panose="02020603050405020304" pitchFamily="18" charset="0"/>
                <a:sym typeface="+mn-ea"/>
              </a:rPr>
              <a:t>6. </a:t>
            </a:r>
            <a:r>
              <a:rPr lang="zh-CN" altLang="en-US" sz="2000" b="0" dirty="0">
                <a:latin typeface="Times New Roman" panose="02020603050405020304" pitchFamily="18" charset="0"/>
                <a:cs typeface="Times New Roman" panose="02020603050405020304" pitchFamily="18" charset="0"/>
                <a:sym typeface="+mn-ea"/>
              </a:rPr>
              <a:t>Please encourage your staff to attend the session.</a:t>
            </a: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80000"/>
              </a:lnSpc>
              <a:buFont typeface="+mj-lt"/>
              <a:buNone/>
            </a:pPr>
            <a:endParaRPr lang="zh-CN" altLang="en-US" sz="2000" b="0" dirty="0">
              <a:latin typeface="Times New Roman" panose="02020603050405020304" pitchFamily="18" charset="0"/>
              <a:cs typeface="Times New Roman" panose="02020603050405020304" pitchFamily="18" charset="0"/>
            </a:endParaRPr>
          </a:p>
          <a:p>
            <a:pPr algn="just">
              <a:lnSpc>
                <a:spcPct val="80000"/>
              </a:lnSpc>
              <a:buFont typeface="Wingdings" panose="05000000000000000000" pitchFamily="2" charset="2"/>
              <a:buAutoNum type="arabicPeriod"/>
            </a:pP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 calcmode="lin" valueType="num">
                                      <p:cBhvr additive="base">
                                        <p:cTn id="7"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4" end="4"/>
                                            </p:txEl>
                                          </p:spTgt>
                                        </p:tgtEl>
                                        <p:attrNameLst>
                                          <p:attrName>style.visibility</p:attrName>
                                        </p:attrNameLst>
                                      </p:cBhvr>
                                      <p:to>
                                        <p:strVal val="visible"/>
                                      </p:to>
                                    </p:set>
                                    <p:anim calcmode="lin" valueType="num">
                                      <p:cBhvr additive="base">
                                        <p:cTn id="13"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1">
                                            <p:txEl>
                                              <p:pRg st="7" end="7"/>
                                            </p:txEl>
                                          </p:spTgt>
                                        </p:tgtEl>
                                        <p:attrNameLst>
                                          <p:attrName>style.visibility</p:attrName>
                                        </p:attrNameLst>
                                      </p:cBhvr>
                                      <p:to>
                                        <p:strVal val="visible"/>
                                      </p:to>
                                    </p:set>
                                    <p:anim calcmode="lin" valueType="num">
                                      <p:cBhvr additive="base">
                                        <p:cTn id="19" dur="500" fill="hold"/>
                                        <p:tgtEl>
                                          <p:spTgt spid="27651">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vert="horz" wrap="square" lIns="91440" tIns="45720" rIns="91440" bIns="45720" anchor="ctr" anchorCtr="0"/>
          <a:lstStyle/>
          <a:p>
            <a:endParaRPr lang="zh-CN" altLang="en-US" dirty="0"/>
          </a:p>
        </p:txBody>
      </p:sp>
      <p:sp>
        <p:nvSpPr>
          <p:cNvPr id="26627" name="内容占位符 2"/>
          <p:cNvSpPr>
            <a:spLocks noGrp="1"/>
          </p:cNvSpPr>
          <p:nvPr>
            <p:ph idx="1"/>
          </p:nvPr>
        </p:nvSpPr>
        <p:spPr>
          <a:xfrm>
            <a:off x="1052195" y="1270635"/>
            <a:ext cx="7961630" cy="3827780"/>
          </a:xfrm>
        </p:spPr>
        <p:txBody>
          <a:bodyPr vert="horz" wrap="square" lIns="91440" tIns="45720" rIns="91440" bIns="45720" numCol="1" anchor="t" anchorCtr="0" compatLnSpc="1"/>
          <a:lstStyle/>
          <a:p>
            <a:pPr marL="542925" marR="0" lvl="0" indent="-276225"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7. 旅行安排需经总公司</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确准</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。（confirmation）</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542925" marR="0" lvl="0" indent="-276225"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542925" marR="0" lvl="0" indent="-276225"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8. 我想确切知道</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采取什么行动</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。(take action)</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542925" marR="0" lvl="0" indent="-276225"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542925" marR="0" lvl="0" indent="-276225"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9. 我想</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提醒</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你，原定下周的董事局特别会议将延期到五月二日。(remind)</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542925" marR="0" lvl="0" indent="-276225"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542925" marR="0" lvl="0" indent="-276225"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542925" marR="0" lvl="0" indent="-276225"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10. 请</a:t>
            </a:r>
            <a:r>
              <a:rPr kumimoji="0" lang="zh-CN" altLang="en-US" sz="2000" b="0" i="0" u="dotted"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敦促</a:t>
            </a:r>
            <a:r>
              <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他就此事进行调查，并给我一个满意的答复。(urge) </a:t>
            </a: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542925" marR="0" lvl="0" indent="-276225"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542925" marR="0" lvl="0" indent="-276225"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sp>
        <p:nvSpPr>
          <p:cNvPr id="27651" name="Rectangle 3"/>
          <p:cNvSpPr>
            <a:spLocks noGrp="1"/>
          </p:cNvSpPr>
          <p:nvPr/>
        </p:nvSpPr>
        <p:spPr>
          <a:xfrm>
            <a:off x="1298575" y="1716405"/>
            <a:ext cx="7679055" cy="53606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buFont typeface="Wingdings" panose="05000000000000000000" pitchFamily="2" charset="2"/>
              <a:buNone/>
            </a:pPr>
            <a:r>
              <a:rPr lang="en-US" altLang="zh-CN" sz="2000" b="0" dirty="0">
                <a:latin typeface="Times New Roman" panose="02020603050405020304" pitchFamily="18" charset="0"/>
                <a:cs typeface="Times New Roman" panose="02020603050405020304" pitchFamily="18" charset="0"/>
              </a:rPr>
              <a:t>7. </a:t>
            </a:r>
            <a:r>
              <a:rPr lang="zh-CN" altLang="en-US" sz="2000" b="0" dirty="0">
                <a:latin typeface="Times New Roman" panose="02020603050405020304" pitchFamily="18" charset="0"/>
                <a:cs typeface="Times New Roman" panose="02020603050405020304" pitchFamily="18" charset="0"/>
              </a:rPr>
              <a:t>Travel arrangements are subject to confirmation by the head office.</a:t>
            </a:r>
            <a:endParaRPr lang="zh-CN" altLang="en-US" sz="2000" b="0" dirty="0">
              <a:latin typeface="Times New Roman" panose="02020603050405020304" pitchFamily="18" charset="0"/>
              <a:cs typeface="Times New Roman" panose="02020603050405020304" pitchFamily="18" charset="0"/>
            </a:endParaRPr>
          </a:p>
          <a:p>
            <a:pPr marL="0" indent="0" algn="just">
              <a:lnSpc>
                <a:spcPct val="110000"/>
              </a:lnSpc>
              <a:buFont typeface="Wingdings" panose="05000000000000000000" pitchFamily="2" charset="2"/>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110000"/>
              </a:lnSpc>
              <a:buFont typeface="Wingdings" panose="05000000000000000000" pitchFamily="2" charset="2"/>
              <a:buNone/>
            </a:pPr>
            <a:r>
              <a:rPr lang="en-US" altLang="zh-CN" sz="2000" b="0" dirty="0">
                <a:latin typeface="Times New Roman" panose="02020603050405020304" pitchFamily="18" charset="0"/>
                <a:cs typeface="Times New Roman" panose="02020603050405020304" pitchFamily="18" charset="0"/>
              </a:rPr>
              <a:t>8. </a:t>
            </a:r>
            <a:r>
              <a:rPr lang="zh-CN" altLang="en-US" sz="2000" b="0" dirty="0">
                <a:latin typeface="Times New Roman" panose="02020603050405020304" pitchFamily="18" charset="0"/>
                <a:cs typeface="Times New Roman" panose="02020603050405020304" pitchFamily="18" charset="0"/>
              </a:rPr>
              <a:t>I should like to know exactly what action has been taken.</a:t>
            </a:r>
            <a:endParaRPr lang="zh-CN" altLang="en-US" sz="2000" b="0" dirty="0">
              <a:latin typeface="Times New Roman" panose="02020603050405020304" pitchFamily="18" charset="0"/>
              <a:cs typeface="Times New Roman" panose="02020603050405020304" pitchFamily="18" charset="0"/>
            </a:endParaRPr>
          </a:p>
          <a:p>
            <a:pPr marL="0" indent="0" algn="just">
              <a:lnSpc>
                <a:spcPct val="110000"/>
              </a:lnSpc>
              <a:buFont typeface="Wingdings" panose="05000000000000000000" pitchFamily="2" charset="2"/>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110000"/>
              </a:lnSpc>
              <a:buFont typeface="Wingdings" panose="05000000000000000000" pitchFamily="2" charset="2"/>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110000"/>
              </a:lnSpc>
              <a:buFont typeface="Wingdings" panose="05000000000000000000" pitchFamily="2" charset="2"/>
              <a:buNone/>
            </a:pPr>
            <a:r>
              <a:rPr lang="en-US" altLang="zh-CN" sz="2000" b="0" dirty="0">
                <a:latin typeface="Times New Roman" panose="02020603050405020304" pitchFamily="18" charset="0"/>
                <a:cs typeface="Times New Roman" panose="02020603050405020304" pitchFamily="18" charset="0"/>
              </a:rPr>
              <a:t>9. </a:t>
            </a:r>
            <a:r>
              <a:rPr lang="zh-CN" altLang="en-US" sz="2000" b="0" dirty="0">
                <a:latin typeface="Times New Roman" panose="02020603050405020304" pitchFamily="18" charset="0"/>
                <a:cs typeface="Times New Roman" panose="02020603050405020304" pitchFamily="18" charset="0"/>
              </a:rPr>
              <a:t>I</a:t>
            </a:r>
            <a:r>
              <a:rPr lang="zh-CN" altLang="en-US" sz="2000" b="0" dirty="0">
                <a:cs typeface="Times New Roman" panose="02020603050405020304" pitchFamily="18" charset="0"/>
              </a:rPr>
              <a:t>’</a:t>
            </a:r>
            <a:r>
              <a:rPr lang="zh-CN" altLang="en-US" sz="2000" b="0" dirty="0">
                <a:latin typeface="Times New Roman" panose="02020603050405020304" pitchFamily="18" charset="0"/>
                <a:cs typeface="Times New Roman" panose="02020603050405020304" pitchFamily="18" charset="0"/>
              </a:rPr>
              <a:t>d like to remind you that next week</a:t>
            </a:r>
            <a:r>
              <a:rPr lang="zh-CN" altLang="en-US" sz="2000" b="0" dirty="0">
                <a:cs typeface="Times New Roman" panose="02020603050405020304" pitchFamily="18" charset="0"/>
              </a:rPr>
              <a:t>’</a:t>
            </a:r>
            <a:r>
              <a:rPr lang="zh-CN" altLang="en-US" sz="2000" b="0" dirty="0">
                <a:latin typeface="Times New Roman" panose="02020603050405020304" pitchFamily="18" charset="0"/>
                <a:cs typeface="Times New Roman" panose="02020603050405020304" pitchFamily="18" charset="0"/>
              </a:rPr>
              <a:t>s special meeting of the board of directors has been postponed until May 2.</a:t>
            </a:r>
            <a:endParaRPr lang="zh-CN" altLang="en-US" sz="2000" b="0" dirty="0">
              <a:latin typeface="Times New Roman" panose="02020603050405020304" pitchFamily="18" charset="0"/>
              <a:cs typeface="Times New Roman" panose="02020603050405020304" pitchFamily="18" charset="0"/>
            </a:endParaRPr>
          </a:p>
          <a:p>
            <a:pPr marL="0" indent="0" algn="just">
              <a:lnSpc>
                <a:spcPct val="110000"/>
              </a:lnSpc>
              <a:buFont typeface="Wingdings" panose="05000000000000000000" pitchFamily="2" charset="2"/>
              <a:buNone/>
            </a:pPr>
            <a:endParaRPr lang="zh-CN" altLang="en-US" sz="2000" b="0" dirty="0">
              <a:latin typeface="Times New Roman" panose="02020603050405020304" pitchFamily="18" charset="0"/>
              <a:cs typeface="Times New Roman" panose="02020603050405020304" pitchFamily="18" charset="0"/>
            </a:endParaRPr>
          </a:p>
          <a:p>
            <a:pPr marL="0" indent="0" algn="just">
              <a:lnSpc>
                <a:spcPct val="110000"/>
              </a:lnSpc>
              <a:buFont typeface="Wingdings" panose="05000000000000000000" pitchFamily="2" charset="2"/>
              <a:buNone/>
            </a:pPr>
            <a:r>
              <a:rPr lang="en-US" altLang="zh-CN" sz="2000" b="0" dirty="0">
                <a:latin typeface="Times New Roman" panose="02020603050405020304" pitchFamily="18" charset="0"/>
                <a:cs typeface="Times New Roman" panose="02020603050405020304" pitchFamily="18" charset="0"/>
              </a:rPr>
              <a:t>10. </a:t>
            </a:r>
            <a:r>
              <a:rPr lang="zh-CN" altLang="en-US" sz="2000" b="0" dirty="0">
                <a:latin typeface="Times New Roman" panose="02020603050405020304" pitchFamily="18" charset="0"/>
                <a:cs typeface="Times New Roman" panose="02020603050405020304" pitchFamily="18" charset="0"/>
              </a:rPr>
              <a:t>Please urge him to look into this matter and give me a satisfactory solution.</a:t>
            </a: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2" end="2"/>
                                            </p:txEl>
                                          </p:spTgt>
                                        </p:tgtEl>
                                        <p:attrNameLst>
                                          <p:attrName>style.visibility</p:attrName>
                                        </p:attrNameLst>
                                      </p:cBhvr>
                                      <p:to>
                                        <p:strVal val="visible"/>
                                      </p:to>
                                    </p:set>
                                    <p:anim calcmode="lin" valueType="num">
                                      <p:cBhvr additive="base">
                                        <p:cTn id="13"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1">
                                            <p:txEl>
                                              <p:pRg st="5" end="5"/>
                                            </p:txEl>
                                          </p:spTgt>
                                        </p:tgtEl>
                                        <p:attrNameLst>
                                          <p:attrName>style.visibility</p:attrName>
                                        </p:attrNameLst>
                                      </p:cBhvr>
                                      <p:to>
                                        <p:strVal val="visible"/>
                                      </p:to>
                                    </p:set>
                                    <p:anim calcmode="lin" valueType="num">
                                      <p:cBhvr additive="base">
                                        <p:cTn id="19"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651">
                                            <p:txEl>
                                              <p:pRg st="7" end="7"/>
                                            </p:txEl>
                                          </p:spTgt>
                                        </p:tgtEl>
                                        <p:attrNameLst>
                                          <p:attrName>style.visibility</p:attrName>
                                        </p:attrNameLst>
                                      </p:cBhvr>
                                      <p:to>
                                        <p:strVal val="visible"/>
                                      </p:to>
                                    </p:set>
                                    <p:anim calcmode="lin" valueType="num">
                                      <p:cBhvr additive="base">
                                        <p:cTn id="25" dur="500" fill="hold"/>
                                        <p:tgtEl>
                                          <p:spTgt spid="27651">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a:xfrm>
            <a:off x="1090613" y="669925"/>
            <a:ext cx="8053387"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cs typeface="Times New Roman" panose="02020603050405020304" pitchFamily="18" charset="0"/>
              </a:rPr>
              <a:t>Task 5</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Directions: Read the following sales letter and fill in the blanks with the right expressions according to the Chinese.</a:t>
            </a:r>
            <a:br>
              <a:rPr lang="zh-CN" altLang="en-US" sz="2400" dirty="0">
                <a:latin typeface="Times New Roman" panose="02020603050405020304" pitchFamily="18" charset="0"/>
                <a:cs typeface="Times New Roman" panose="02020603050405020304" pitchFamily="18" charset="0"/>
              </a:rPr>
            </a:br>
            <a:r>
              <a:rPr lang="zh-CN" altLang="en-US" sz="2400" dirty="0">
                <a:latin typeface="Times New Roman" panose="02020603050405020304" pitchFamily="18" charset="0"/>
                <a:cs typeface="Times New Roman" panose="02020603050405020304" pitchFamily="18" charset="0"/>
              </a:rPr>
              <a:t> </a:t>
            </a:r>
            <a:br>
              <a:rPr lang="zh-CN" altLang="en-US" sz="2400" dirty="0"/>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28675" name="内容占位符 2"/>
          <p:cNvSpPr>
            <a:spLocks noGrp="1"/>
          </p:cNvSpPr>
          <p:nvPr>
            <p:ph idx="1"/>
          </p:nvPr>
        </p:nvSpPr>
        <p:spPr>
          <a:xfrm>
            <a:off x="1295400" y="1447800"/>
            <a:ext cx="7675563" cy="5230813"/>
          </a:xfrm>
          <a:ln>
            <a:solidFill>
              <a:schemeClr val="tx1">
                <a:alpha val="100000"/>
              </a:schemeClr>
            </a:solidFill>
            <a:miter lim="800000"/>
          </a:ln>
        </p:spPr>
        <p:txBody>
          <a:bodyPr vert="horz" wrap="square" lIns="91440" tIns="45720" rIns="91440" bIns="45720" anchor="t" anchorCtr="0"/>
          <a:lstStyle/>
          <a:p>
            <a:pPr marL="0" indent="0" algn="ctr">
              <a:buNone/>
            </a:pPr>
            <a:r>
              <a:rPr lang="zh-CN" altLang="en-US" sz="2000" dirty="0">
                <a:solidFill>
                  <a:schemeClr val="tx1"/>
                </a:solidFill>
              </a:rPr>
              <a:t>Memo</a:t>
            </a:r>
            <a:endParaRPr lang="zh-CN" altLang="en-US" sz="2000" dirty="0">
              <a:solidFill>
                <a:schemeClr val="tx1"/>
              </a:solidFill>
            </a:endParaRPr>
          </a:p>
          <a:p>
            <a:pPr marL="0" indent="0" algn="ctr">
              <a:buNone/>
            </a:pPr>
            <a:endParaRPr lang="zh-CN" altLang="en-US" sz="1000" dirty="0">
              <a:solidFill>
                <a:schemeClr val="tx1"/>
              </a:solidFill>
            </a:endParaRPr>
          </a:p>
          <a:p>
            <a:pPr marL="0" indent="0">
              <a:buNone/>
            </a:pPr>
            <a:r>
              <a:rPr lang="zh-CN" altLang="en-US" sz="2000" b="0" dirty="0">
                <a:solidFill>
                  <a:schemeClr val="tx1"/>
                </a:solidFill>
                <a:latin typeface="Times New Roman" panose="02020603050405020304" pitchFamily="18" charset="0"/>
              </a:rPr>
              <a:t>To：All the staff of ABC Company </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Prom：Lucy，Logistics Department</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Date：May 23rd，2016</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Subject：Checking on Air Conditioners</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The company requires a</a:t>
            </a:r>
            <a:r>
              <a:rPr lang="zh-CN" altLang="en-US" sz="2000" b="0" dirty="0">
                <a:solidFill>
                  <a:srgbClr val="FF0000"/>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1______ (反馈) on the qualities of the new air conditioners and 2________________________ (要求我向后勤部提交报告。) 3______________(希望你们为我提供一下信息)：</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1. How many hours do you actually use it per day?</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2. How much electricity does it consume per day？</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3. What are you disappointed with when using the AC?</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4. What special advantages do you find when using the AC?</a:t>
            </a:r>
            <a:endParaRPr lang="zh-CN" altLang="en-US" sz="2000" b="0" dirty="0">
              <a:solidFill>
                <a:schemeClr val="tx1"/>
              </a:solidFill>
              <a:latin typeface="Times New Roman" panose="02020603050405020304" pitchFamily="18" charset="0"/>
            </a:endParaRPr>
          </a:p>
          <a:p>
            <a:pPr marL="0" indent="0">
              <a:buNone/>
            </a:pPr>
            <a:r>
              <a:rPr lang="zh-CN" altLang="en-US" sz="2000" b="0" dirty="0">
                <a:solidFill>
                  <a:schemeClr val="tx1"/>
                </a:solidFill>
                <a:latin typeface="Times New Roman" panose="02020603050405020304" pitchFamily="18" charset="0"/>
              </a:rPr>
              <a:t>Please e-mail the information to my mailbox: Lucy ABC. Com before 6:00 on May 26th. 4 ____________________ (感谢你们的友好合作。)</a:t>
            </a:r>
            <a:endParaRPr lang="zh-CN" altLang="en-US" sz="2000" dirty="0">
              <a:solidFill>
                <a:srgbClr val="282917"/>
              </a:solidFill>
              <a:latin typeface="Times New Roman" panose="02020603050405020304" pitchFamily="18" charset="0"/>
              <a:ea typeface="Times New Roman" panose="02020603050405020304" pitchFamily="18" charset="0"/>
            </a:endParaRPr>
          </a:p>
        </p:txBody>
      </p:sp>
      <p:sp>
        <p:nvSpPr>
          <p:cNvPr id="2" name="Rectangle 3"/>
          <p:cNvSpPr>
            <a:spLocks noGrp="1"/>
          </p:cNvSpPr>
          <p:nvPr/>
        </p:nvSpPr>
        <p:spPr>
          <a:xfrm>
            <a:off x="4886324" y="2185219"/>
            <a:ext cx="2843530" cy="53403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buNone/>
            </a:pPr>
            <a:r>
              <a:rPr lang="en-US" altLang="zh-CN" sz="2000" dirty="0">
                <a:solidFill>
                  <a:schemeClr val="accent1"/>
                </a:solidFill>
                <a:latin typeface="Times New Roman" panose="02020603050405020304" pitchFamily="18" charset="0"/>
                <a:cs typeface="Times New Roman" panose="02020603050405020304" pitchFamily="18" charset="0"/>
              </a:rPr>
              <a:t>1. feedback   </a:t>
            </a:r>
            <a:endParaRPr lang="en-US" altLang="zh-CN" sz="2000" dirty="0">
              <a:solidFill>
                <a:schemeClr val="accent1"/>
              </a:solidFill>
              <a:latin typeface="Times New Roman" panose="02020603050405020304" pitchFamily="18" charset="0"/>
              <a:cs typeface="Times New Roman" panose="02020603050405020304" pitchFamily="18" charset="0"/>
            </a:endParaRPr>
          </a:p>
          <a:p>
            <a:pPr lvl="1" algn="just">
              <a:buNone/>
            </a:pPr>
            <a:endParaRPr lang="zh-CN" altLang="en-US" sz="2000" dirty="0">
              <a:solidFill>
                <a:schemeClr val="accent1"/>
              </a:solidFill>
              <a:latin typeface="Times New Roman" panose="02020603050405020304" pitchFamily="18" charset="0"/>
              <a:ea typeface="Times New Roman" panose="02020603050405020304" pitchFamily="18" charset="0"/>
            </a:endParaRPr>
          </a:p>
        </p:txBody>
      </p:sp>
      <p:sp>
        <p:nvSpPr>
          <p:cNvPr id="3" name="Rectangle 3"/>
          <p:cNvSpPr>
            <a:spLocks noGrp="1"/>
          </p:cNvSpPr>
          <p:nvPr/>
        </p:nvSpPr>
        <p:spPr>
          <a:xfrm>
            <a:off x="5203047" y="2571771"/>
            <a:ext cx="3368040" cy="97282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buNone/>
            </a:pPr>
            <a:r>
              <a:rPr lang="en-US" altLang="zh-CN" sz="2000" dirty="0">
                <a:solidFill>
                  <a:schemeClr val="accent1"/>
                </a:solidFill>
                <a:latin typeface="Times New Roman" panose="02020603050405020304" pitchFamily="18" charset="0"/>
                <a:cs typeface="Times New Roman" panose="02020603050405020304" pitchFamily="18" charset="0"/>
              </a:rPr>
              <a:t>2. asks me to hand in a report to the Logistics Department  </a:t>
            </a:r>
            <a:endParaRPr lang="en-US" altLang="zh-CN" sz="2000" dirty="0">
              <a:solidFill>
                <a:schemeClr val="accent1"/>
              </a:solidFill>
              <a:latin typeface="Times New Roman" panose="02020603050405020304" pitchFamily="18" charset="0"/>
              <a:cs typeface="Times New Roman" panose="02020603050405020304" pitchFamily="18" charset="0"/>
            </a:endParaRPr>
          </a:p>
          <a:p>
            <a:pPr lvl="1" algn="just">
              <a:buNone/>
            </a:pPr>
            <a:endParaRPr lang="zh-CN" altLang="en-US" sz="2000" dirty="0">
              <a:solidFill>
                <a:schemeClr val="accent1"/>
              </a:solidFill>
              <a:latin typeface="Times New Roman" panose="02020603050405020304" pitchFamily="18" charset="0"/>
              <a:ea typeface="Times New Roman" panose="02020603050405020304" pitchFamily="18" charset="0"/>
            </a:endParaRPr>
          </a:p>
        </p:txBody>
      </p:sp>
      <p:sp>
        <p:nvSpPr>
          <p:cNvPr id="4" name="Rectangle 3"/>
          <p:cNvSpPr>
            <a:spLocks noGrp="1"/>
          </p:cNvSpPr>
          <p:nvPr/>
        </p:nvSpPr>
        <p:spPr>
          <a:xfrm>
            <a:off x="6164826" y="4375846"/>
            <a:ext cx="2979174" cy="525145"/>
          </a:xfrm>
          <a:prstGeom prst="rect">
            <a:avLst/>
          </a:prstGeom>
          <a:solidFill>
            <a:schemeClr val="bg1"/>
          </a:solid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buNone/>
            </a:pPr>
            <a:r>
              <a:rPr lang="en-US" altLang="zh-CN" sz="2000" dirty="0">
                <a:solidFill>
                  <a:schemeClr val="accent1"/>
                </a:solidFill>
                <a:latin typeface="Times New Roman" panose="02020603050405020304" pitchFamily="18" charset="0"/>
                <a:cs typeface="Times New Roman" panose="02020603050405020304" pitchFamily="18" charset="0"/>
              </a:rPr>
              <a:t>3. I would like you to provide me with the following information.  </a:t>
            </a:r>
            <a:endParaRPr lang="en-US" altLang="zh-CN" sz="2000" dirty="0">
              <a:solidFill>
                <a:schemeClr val="accent1"/>
              </a:solidFill>
              <a:latin typeface="Times New Roman" panose="02020603050405020304" pitchFamily="18" charset="0"/>
              <a:cs typeface="Times New Roman" panose="02020603050405020304" pitchFamily="18" charset="0"/>
            </a:endParaRPr>
          </a:p>
          <a:p>
            <a:pPr lvl="1" algn="just">
              <a:buNone/>
            </a:pPr>
            <a:endParaRPr lang="zh-CN" altLang="en-US" sz="2000" dirty="0">
              <a:solidFill>
                <a:schemeClr val="accent1"/>
              </a:solidFill>
              <a:latin typeface="Times New Roman" panose="02020603050405020304" pitchFamily="18" charset="0"/>
              <a:ea typeface="Times New Roman" panose="02020603050405020304" pitchFamily="18" charset="0"/>
            </a:endParaRPr>
          </a:p>
        </p:txBody>
      </p:sp>
      <p:sp>
        <p:nvSpPr>
          <p:cNvPr id="6" name="Rectangle 3"/>
          <p:cNvSpPr>
            <a:spLocks noGrp="1"/>
          </p:cNvSpPr>
          <p:nvPr/>
        </p:nvSpPr>
        <p:spPr>
          <a:xfrm>
            <a:off x="3465870" y="6191148"/>
            <a:ext cx="3392130" cy="460375"/>
          </a:xfrm>
          <a:prstGeom prst="rect">
            <a:avLst/>
          </a:prstGeom>
          <a:solidFill>
            <a:schemeClr val="bg1"/>
          </a:solid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buNone/>
            </a:pPr>
            <a:r>
              <a:rPr lang="en-US" altLang="zh-CN" sz="2000" dirty="0">
                <a:solidFill>
                  <a:schemeClr val="accent1"/>
                </a:solidFill>
                <a:latin typeface="Times New Roman" panose="02020603050405020304" pitchFamily="18" charset="0"/>
                <a:cs typeface="Times New Roman" panose="02020603050405020304" pitchFamily="18" charset="0"/>
              </a:rPr>
              <a:t>4. Thank you for your kind cooperation.</a:t>
            </a:r>
            <a:endParaRPr lang="zh-CN" altLang="en-US" sz="2000" dirty="0">
              <a:solidFill>
                <a:schemeClr val="accent1"/>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4" grpId="1" animBg="1"/>
      <p:bldP spid="6" grpId="0" animBg="1"/>
      <p:bldP spid="6" grpId="1" animBg="1"/>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a:xfrm>
            <a:off x="996950" y="271463"/>
            <a:ext cx="7958138" cy="1011237"/>
          </a:xfrm>
        </p:spPr>
        <p:txBody>
          <a:bodyPr vert="horz" wrap="square" lIns="91440" tIns="45720" rIns="91440" bIns="45720" anchor="ctr" anchorCtr="0"/>
          <a:lstStyle/>
          <a:p>
            <a:r>
              <a:rPr lang="zh-CN" altLang="en-US" sz="2400" dirty="0">
                <a:solidFill>
                  <a:srgbClr val="282917"/>
                </a:solidFill>
                <a:latin typeface="Times New Roman" panose="02020603050405020304" pitchFamily="18" charset="0"/>
                <a:cs typeface="Times New Roman" panose="02020603050405020304" pitchFamily="18" charset="0"/>
              </a:rPr>
              <a:t>Task 6 </a:t>
            </a:r>
            <a:br>
              <a:rPr lang="zh-CN" altLang="en-US" sz="2400" dirty="0">
                <a:solidFill>
                  <a:srgbClr val="282917"/>
                </a:solidFill>
                <a:latin typeface="Times New Roman" panose="02020603050405020304" pitchFamily="18" charset="0"/>
                <a:cs typeface="Times New Roman" panose="02020603050405020304" pitchFamily="18" charset="0"/>
              </a:rPr>
            </a:br>
            <a:r>
              <a:rPr lang="zh-CN" altLang="en-US" sz="2800" dirty="0">
                <a:solidFill>
                  <a:srgbClr val="282917"/>
                </a:solidFill>
                <a:latin typeface="Times New Roman" panose="02020603050405020304" pitchFamily="18" charset="0"/>
                <a:cs typeface="Times New Roman" panose="02020603050405020304" pitchFamily="18" charset="0"/>
              </a:rPr>
              <a:t>Directions: Write a memo according to the given situation.</a:t>
            </a:r>
            <a:r>
              <a:rPr lang="zh-CN" altLang="en-US" sz="3600" dirty="0"/>
              <a:t> </a:t>
            </a:r>
            <a:endParaRPr lang="zh-CN" altLang="en-US" sz="3600" dirty="0"/>
          </a:p>
        </p:txBody>
      </p:sp>
      <p:sp>
        <p:nvSpPr>
          <p:cNvPr id="30723" name="内容占位符 2"/>
          <p:cNvSpPr>
            <a:spLocks noGrp="1"/>
          </p:cNvSpPr>
          <p:nvPr>
            <p:ph idx="1"/>
          </p:nvPr>
        </p:nvSpPr>
        <p:spPr>
          <a:xfrm>
            <a:off x="1206500" y="1547813"/>
            <a:ext cx="7608888" cy="4592637"/>
          </a:xfrm>
        </p:spPr>
        <p:txBody>
          <a:bodyPr vert="horz" wrap="square" lIns="91440" tIns="45720" rIns="91440" bIns="45720" anchor="t" anchorCtr="0"/>
          <a:lstStyle/>
          <a:p>
            <a:pPr marL="0" indent="444500" defTabSz="914400">
              <a:buNone/>
              <a:tabLst>
                <a:tab pos="4127500" algn="l"/>
              </a:tabLst>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444500" defTabSz="914400">
              <a:buNone/>
              <a:tabLst>
                <a:tab pos="4127500" algn="l"/>
              </a:tabLst>
            </a:pPr>
            <a:r>
              <a:rPr lang="zh-CN" altLang="en-US" sz="2000" b="0" dirty="0">
                <a:solidFill>
                  <a:srgbClr val="282917"/>
                </a:solidFill>
                <a:latin typeface="Times New Roman" panose="02020603050405020304" pitchFamily="18" charset="0"/>
                <a:cs typeface="Times New Roman" panose="02020603050405020304" pitchFamily="18" charset="0"/>
              </a:rPr>
              <a:t>Suppose you are Henry Smith, the manager of a company. You are writing a memo to propose all staff to donate used books to the students in the disaster-hit areas. Use the expressions and sentences patterns given below.</a:t>
            </a:r>
            <a:br>
              <a:rPr lang="zh-CN" altLang="en-US" sz="2000" b="0" dirty="0">
                <a:solidFill>
                  <a:srgbClr val="282917"/>
                </a:solidFill>
                <a:latin typeface="Times New Roman" panose="02020603050405020304" pitchFamily="18" charset="0"/>
                <a:cs typeface="Times New Roman" panose="02020603050405020304" pitchFamily="18" charset="0"/>
              </a:rPr>
            </a:b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444500" defTabSz="914400">
              <a:buNone/>
              <a:tabLst>
                <a:tab pos="4127500" algn="l"/>
              </a:tabLst>
            </a:pPr>
            <a:br>
              <a:rPr lang="zh-CN" altLang="en-US" sz="2000" b="0" dirty="0">
                <a:solidFill>
                  <a:srgbClr val="282917"/>
                </a:solidFill>
                <a:latin typeface="Times New Roman" panose="02020603050405020304" pitchFamily="18" charset="0"/>
                <a:cs typeface="Times New Roman" panose="02020603050405020304" pitchFamily="18" charset="0"/>
              </a:rPr>
            </a:br>
            <a:r>
              <a:rPr lang="zh-CN" altLang="en-US" sz="2000" i="1" dirty="0">
                <a:solidFill>
                  <a:srgbClr val="282917"/>
                </a:solidFill>
                <a:latin typeface="Times New Roman" panose="02020603050405020304" pitchFamily="18" charset="0"/>
                <a:cs typeface="Times New Roman" panose="02020603050405020304" pitchFamily="18" charset="0"/>
              </a:rPr>
              <a:t>Tips:</a:t>
            </a:r>
            <a:r>
              <a:rPr lang="zh-CN" altLang="en-US" sz="2000" b="0" dirty="0">
                <a:solidFill>
                  <a:srgbClr val="282917"/>
                </a:solidFill>
                <a:latin typeface="Times New Roman" panose="02020603050405020304" pitchFamily="18" charset="0"/>
                <a:cs typeface="Times New Roman" panose="02020603050405020304" pitchFamily="18" charset="0"/>
              </a:rPr>
              <a:t>  donate 捐赠  	used books 旧书</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444500" defTabSz="914400">
              <a:buNone/>
              <a:tabLst>
                <a:tab pos="4127500" algn="l"/>
              </a:tabLst>
            </a:pPr>
            <a:r>
              <a:rPr lang="zh-CN" altLang="en-US" sz="2000" b="0" dirty="0">
                <a:solidFill>
                  <a:srgbClr val="282917"/>
                </a:solidFill>
                <a:latin typeface="Times New Roman" panose="02020603050405020304" pitchFamily="18" charset="0"/>
                <a:cs typeface="Times New Roman" panose="02020603050405020304" pitchFamily="18" charset="0"/>
              </a:rPr>
              <a:t>disaster-hit area 受灾地区           	in desperate need of 急需</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indent="444500" defTabSz="914400">
              <a:buNone/>
              <a:tabLst>
                <a:tab pos="4127500" algn="l"/>
              </a:tabLst>
            </a:pPr>
            <a:r>
              <a:rPr lang="zh-CN" altLang="en-US" sz="2000" b="0" dirty="0">
                <a:solidFill>
                  <a:srgbClr val="282917"/>
                </a:solidFill>
                <a:latin typeface="Times New Roman" panose="02020603050405020304" pitchFamily="18" charset="0"/>
                <a:cs typeface="Times New Roman" panose="02020603050405020304" pitchFamily="18" charset="0"/>
              </a:rPr>
              <a:t>social responsibility社会责任感</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3"/>
          <p:cNvSpPr>
            <a:spLocks noGrp="1" noChangeArrowheads="1"/>
          </p:cNvSpPr>
          <p:nvPr>
            <p:ph type="body" idx="4294967295"/>
          </p:nvPr>
        </p:nvSpPr>
        <p:spPr/>
        <p:txBody>
          <a:bodyPr/>
          <a:lstStyle/>
          <a:p>
            <a:pPr algn="just">
              <a:lnSpc>
                <a:spcPct val="80000"/>
              </a:lnSpc>
              <a:buFont typeface="Wingdings" panose="05000000000000000000" pitchFamily="2" charset="2"/>
              <a:buNone/>
            </a:pPr>
            <a:r>
              <a:rPr lang="zh-CN" altLang="en-US" sz="2000" smtClean="0">
                <a:latin typeface="Times New Roman" panose="02020603050405020304" pitchFamily="18" charset="0"/>
              </a:rPr>
              <a:t>Task 6</a:t>
            </a:r>
            <a:endParaRPr lang="zh-CN" altLang="en-US" sz="200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smtClean="0">
                <a:latin typeface="Times New Roman" panose="02020603050405020304" pitchFamily="18" charset="0"/>
              </a:rPr>
              <a:t>Suggested Answers:</a:t>
            </a:r>
            <a:endParaRPr lang="zh-CN" altLang="en-US" sz="2000" smtClean="0">
              <a:latin typeface="Times New Roman" panose="02020603050405020304" pitchFamily="18" charset="0"/>
            </a:endParaRPr>
          </a:p>
          <a:p>
            <a:pPr algn="ctr">
              <a:lnSpc>
                <a:spcPct val="80000"/>
              </a:lnSpc>
              <a:buFont typeface="Wingdings" panose="05000000000000000000" pitchFamily="2" charset="2"/>
              <a:buNone/>
            </a:pPr>
            <a:endParaRPr lang="zh-CN" altLang="en-US" sz="2000" b="0" smtClean="0">
              <a:latin typeface="Times New Roman" panose="02020603050405020304" pitchFamily="18" charset="0"/>
            </a:endParaRPr>
          </a:p>
          <a:p>
            <a:pPr algn="ctr">
              <a:lnSpc>
                <a:spcPct val="80000"/>
              </a:lnSpc>
              <a:buFont typeface="Wingdings" panose="05000000000000000000" pitchFamily="2" charset="2"/>
              <a:buNone/>
            </a:pPr>
            <a:r>
              <a:rPr lang="zh-CN" altLang="en-US" sz="2000" b="0" smtClean="0">
                <a:latin typeface="Times New Roman" panose="02020603050405020304" pitchFamily="18" charset="0"/>
              </a:rPr>
              <a:t>Memo</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To：All staff </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Prom：Henry Smith, manager</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Date：March 23，2017</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Subject：A proposal to donate used books </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These days, it is frequently reported that students in the disaster-hit areas</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are desperately lacking educational resources. I put forward the proposal </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to donate used books to them. This donation can help enhance our social </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responsibility to help those in need. The used books will be collected in </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Room 201 before next Friday.</a:t>
            </a: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endParaRPr lang="zh-CN" altLang="en-US" sz="2000" b="0" smtClean="0">
              <a:latin typeface="Times New Roman" panose="02020603050405020304" pitchFamily="18" charset="0"/>
            </a:endParaRPr>
          </a:p>
          <a:p>
            <a:pPr algn="just">
              <a:lnSpc>
                <a:spcPct val="80000"/>
              </a:lnSpc>
              <a:buFont typeface="Wingdings" panose="05000000000000000000" pitchFamily="2" charset="2"/>
              <a:buNone/>
            </a:pPr>
            <a:r>
              <a:rPr lang="zh-CN" altLang="en-US" sz="2000" b="0" smtClean="0">
                <a:latin typeface="Times New Roman" panose="02020603050405020304" pitchFamily="18" charset="0"/>
              </a:rPr>
              <a:t>I hope everyone can give a hand to the students in urgent need.</a:t>
            </a:r>
            <a:endParaRPr lang="zh-CN" altLang="en-US" sz="2000" b="0" smtClean="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1185863" y="198438"/>
            <a:ext cx="7958137" cy="14430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VII. </a:t>
            </a:r>
            <a:r>
              <a:rPr lang="zh-CN" altLang="en-US" u="sng" dirty="0">
                <a:solidFill>
                  <a:srgbClr val="282917"/>
                </a:solidFill>
                <a:latin typeface="Times New Roman" panose="02020603050405020304" pitchFamily="18" charset="0"/>
                <a:cs typeface="Times New Roman" panose="02020603050405020304" pitchFamily="18" charset="0"/>
              </a:rPr>
              <a:t>Read for Reference</a:t>
            </a:r>
            <a:r>
              <a:rPr lang="zh-CN" altLang="en-US" dirty="0">
                <a:solidFill>
                  <a:srgbClr val="282917"/>
                </a:solidFill>
                <a:latin typeface="Times New Roman" panose="02020603050405020304" pitchFamily="18" charset="0"/>
                <a:cs typeface="Times New Roman" panose="02020603050405020304" pitchFamily="18" charset="0"/>
              </a:rPr>
              <a:t>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sz="2400" dirty="0">
                <a:solidFill>
                  <a:srgbClr val="282917"/>
                </a:solidFill>
                <a:latin typeface="Times New Roman" panose="02020603050405020304" pitchFamily="18" charset="0"/>
                <a:cs typeface="Times New Roman" panose="02020603050405020304" pitchFamily="18" charset="0"/>
              </a:rPr>
              <a:t>Sample 1</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32771" name="Text Box 5"/>
          <p:cNvSpPr txBox="1"/>
          <p:nvPr/>
        </p:nvSpPr>
        <p:spPr>
          <a:xfrm>
            <a:off x="1562100" y="1517650"/>
            <a:ext cx="7137400" cy="4311650"/>
          </a:xfrm>
          <a:prstGeom prst="rect">
            <a:avLst/>
          </a:prstGeom>
          <a:no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12700" algn="ctr">
              <a:buNone/>
            </a:pPr>
            <a:r>
              <a:rPr lang="zh-CN" altLang="en-US" sz="2000" dirty="0">
                <a:solidFill>
                  <a:srgbClr val="282917"/>
                </a:solidFill>
                <a:latin typeface="Times New Roman" panose="02020603050405020304" pitchFamily="18" charset="0"/>
                <a:cs typeface="Times New Roman" panose="02020603050405020304" pitchFamily="18" charset="0"/>
              </a:rPr>
              <a:t>Memo</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12700" algn="ctr">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12700">
              <a:buNone/>
            </a:pPr>
            <a:r>
              <a:rPr lang="zh-CN" altLang="en-US" sz="2000" b="0" dirty="0">
                <a:solidFill>
                  <a:srgbClr val="282917"/>
                </a:solidFill>
                <a:latin typeface="Times New Roman" panose="02020603050405020304" pitchFamily="18" charset="0"/>
                <a:cs typeface="Times New Roman" panose="02020603050405020304" pitchFamily="18" charset="0"/>
              </a:rPr>
              <a:t>To: Marketing staff</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12700">
              <a:buNone/>
            </a:pPr>
            <a:r>
              <a:rPr lang="zh-CN" altLang="en-US" sz="2000" b="0" dirty="0">
                <a:solidFill>
                  <a:srgbClr val="282917"/>
                </a:solidFill>
                <a:latin typeface="Times New Roman" panose="02020603050405020304" pitchFamily="18" charset="0"/>
                <a:cs typeface="Times New Roman" panose="02020603050405020304" pitchFamily="18" charset="0"/>
              </a:rPr>
              <a:t>From: Mandy, marketing assistant (销售助理)</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12700">
              <a:buNone/>
            </a:pPr>
            <a:r>
              <a:rPr lang="zh-CN" altLang="en-US" sz="2000" b="0" dirty="0">
                <a:solidFill>
                  <a:srgbClr val="282917"/>
                </a:solidFill>
                <a:latin typeface="Times New Roman" panose="02020603050405020304" pitchFamily="18" charset="0"/>
                <a:cs typeface="Times New Roman" panose="02020603050405020304" pitchFamily="18" charset="0"/>
              </a:rPr>
              <a:t>Date：Oct.7, 2016</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12700">
              <a:buNone/>
            </a:pPr>
            <a:r>
              <a:rPr lang="zh-CN" altLang="en-US" sz="2000" b="0" dirty="0">
                <a:solidFill>
                  <a:srgbClr val="282917"/>
                </a:solidFill>
                <a:latin typeface="Times New Roman" panose="02020603050405020304" pitchFamily="18" charset="0"/>
                <a:cs typeface="Times New Roman" panose="02020603050405020304" pitchFamily="18" charset="0"/>
              </a:rPr>
              <a:t>Subject：Meeting for introducing an E-marketing plan</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1270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12700">
              <a:buNone/>
            </a:pPr>
            <a:r>
              <a:rPr lang="zh-CN" altLang="en-US" sz="2000" b="0" dirty="0">
                <a:solidFill>
                  <a:srgbClr val="282917"/>
                </a:solidFill>
                <a:latin typeface="Times New Roman" panose="02020603050405020304" pitchFamily="18" charset="0"/>
                <a:cs typeface="Times New Roman" panose="02020603050405020304" pitchFamily="18" charset="0"/>
              </a:rPr>
              <a:t>There will be an meeting on Oct.7, 2016 at 9:00 in the boardroom（会议室） to introduce an E-marketing plan（电子营销计划）. The meeting is scheduled for about an hour. Could all staff attend the meeting on time?</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12700">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a:xfrm>
            <a:off x="1055688" y="530225"/>
            <a:ext cx="7958137" cy="546100"/>
          </a:xfrm>
        </p:spPr>
        <p:txBody>
          <a:bodyPr vert="horz" wrap="square" lIns="91440" tIns="45720" rIns="91440" bIns="45720" anchor="ctr" anchorCtr="0"/>
          <a:lstStyle/>
          <a:p>
            <a:r>
              <a:rPr lang="zh-CN" altLang="en-US" sz="2000" dirty="0">
                <a:solidFill>
                  <a:srgbClr val="282917"/>
                </a:solidFill>
                <a:latin typeface="Times New Roman" panose="02020603050405020304" pitchFamily="18" charset="0"/>
                <a:cs typeface="Times New Roman" panose="02020603050405020304" pitchFamily="18" charset="0"/>
              </a:rPr>
              <a:t>Sample 2</a:t>
            </a:r>
            <a:endParaRPr lang="zh-CN" altLang="en-US" sz="2000" dirty="0">
              <a:solidFill>
                <a:srgbClr val="282917"/>
              </a:solidFill>
              <a:latin typeface="Times New Roman" panose="02020603050405020304" pitchFamily="18" charset="0"/>
              <a:ea typeface="Times New Roman" panose="02020603050405020304" pitchFamily="18" charset="0"/>
            </a:endParaRPr>
          </a:p>
        </p:txBody>
      </p:sp>
      <p:sp>
        <p:nvSpPr>
          <p:cNvPr id="33795" name="内容占位符 2"/>
          <p:cNvSpPr>
            <a:spLocks noGrp="1"/>
          </p:cNvSpPr>
          <p:nvPr>
            <p:ph idx="1"/>
          </p:nvPr>
        </p:nvSpPr>
        <p:spPr>
          <a:xfrm>
            <a:off x="1000125" y="1017905"/>
            <a:ext cx="7961630" cy="5410835"/>
          </a:xfrm>
          <a:ln>
            <a:solidFill>
              <a:schemeClr val="tx1">
                <a:alpha val="100000"/>
              </a:schemeClr>
            </a:solidFill>
            <a:miter lim="800000"/>
          </a:ln>
        </p:spPr>
        <p:txBody>
          <a:bodyPr vert="horz" wrap="square" lIns="91440" tIns="45720" rIns="91440" bIns="45720" anchor="t" anchorCtr="0"/>
          <a:lstStyle/>
          <a:p>
            <a:pPr marL="88900" indent="0" algn="ctr">
              <a:buNone/>
            </a:pPr>
            <a:r>
              <a:rPr lang="zh-CN" altLang="en-US" sz="2000" dirty="0">
                <a:solidFill>
                  <a:schemeClr val="tx1"/>
                </a:solidFill>
                <a:latin typeface="Times New Roman" panose="02020603050405020304" pitchFamily="18" charset="0"/>
              </a:rPr>
              <a:t>Memo</a:t>
            </a:r>
            <a:endParaRPr lang="zh-CN" altLang="en-US" sz="2000" b="0" dirty="0">
              <a:solidFill>
                <a:schemeClr val="tx1"/>
              </a:solidFill>
              <a:latin typeface="Times New Roman" panose="02020603050405020304" pitchFamily="18" charset="0"/>
            </a:endParaRPr>
          </a:p>
          <a:p>
            <a:pPr marL="88900" indent="0">
              <a:buNone/>
            </a:pPr>
            <a:r>
              <a:rPr lang="zh-CN" altLang="en-US" sz="2000" b="0" dirty="0">
                <a:solidFill>
                  <a:schemeClr val="tx1"/>
                </a:solidFill>
                <a:latin typeface="Times New Roman" panose="02020603050405020304" pitchFamily="18" charset="0"/>
              </a:rPr>
              <a:t>To: Mrs Penny</a:t>
            </a:r>
            <a:endParaRPr lang="zh-CN" altLang="en-US" sz="2000" b="0" dirty="0">
              <a:solidFill>
                <a:schemeClr val="tx1"/>
              </a:solidFill>
              <a:latin typeface="Times New Roman" panose="02020603050405020304" pitchFamily="18" charset="0"/>
            </a:endParaRPr>
          </a:p>
          <a:p>
            <a:pPr marL="88900" indent="0">
              <a:buNone/>
            </a:pPr>
            <a:r>
              <a:rPr lang="zh-CN" altLang="en-US" sz="2000" b="0" dirty="0">
                <a:solidFill>
                  <a:schemeClr val="tx1"/>
                </a:solidFill>
                <a:latin typeface="Times New Roman" panose="02020603050405020304" pitchFamily="18" charset="0"/>
              </a:rPr>
              <a:t>From: Anly</a:t>
            </a:r>
            <a:endParaRPr lang="zh-CN" altLang="en-US" sz="2000" b="0" dirty="0">
              <a:solidFill>
                <a:schemeClr val="tx1"/>
              </a:solidFill>
              <a:latin typeface="Times New Roman" panose="02020603050405020304" pitchFamily="18" charset="0"/>
            </a:endParaRPr>
          </a:p>
          <a:p>
            <a:pPr marL="88900" indent="0">
              <a:buNone/>
            </a:pPr>
            <a:r>
              <a:rPr lang="zh-CN" altLang="en-US" sz="2000" b="0" dirty="0">
                <a:solidFill>
                  <a:schemeClr val="tx1"/>
                </a:solidFill>
                <a:latin typeface="Times New Roman" panose="02020603050405020304" pitchFamily="18" charset="0"/>
              </a:rPr>
              <a:t>Date: Nov 3rd, 2016</a:t>
            </a:r>
            <a:endParaRPr lang="zh-CN" altLang="en-US" sz="2000" b="0" dirty="0">
              <a:solidFill>
                <a:schemeClr val="tx1"/>
              </a:solidFill>
              <a:latin typeface="Times New Roman" panose="02020603050405020304" pitchFamily="18" charset="0"/>
            </a:endParaRPr>
          </a:p>
          <a:p>
            <a:pPr marL="88900" indent="0">
              <a:buNone/>
            </a:pPr>
            <a:r>
              <a:rPr lang="zh-CN" altLang="en-US" sz="2000" b="0" dirty="0">
                <a:solidFill>
                  <a:schemeClr val="tx1"/>
                </a:solidFill>
                <a:latin typeface="Times New Roman" panose="02020603050405020304" pitchFamily="18" charset="0"/>
              </a:rPr>
              <a:t>Subject: Reminders</a:t>
            </a:r>
            <a:endParaRPr lang="zh-CN" altLang="en-US" sz="2000" b="0" dirty="0">
              <a:solidFill>
                <a:schemeClr val="tx1"/>
              </a:solidFill>
              <a:latin typeface="Times New Roman" panose="02020603050405020304" pitchFamily="18" charset="0"/>
            </a:endParaRPr>
          </a:p>
          <a:p>
            <a:pPr marL="88900" indent="0">
              <a:buNone/>
            </a:pPr>
            <a:endParaRPr lang="zh-CN" altLang="en-US" sz="2000" b="0" dirty="0">
              <a:solidFill>
                <a:schemeClr val="tx1"/>
              </a:solidFill>
              <a:latin typeface="Times New Roman" panose="02020603050405020304" pitchFamily="18" charset="0"/>
            </a:endParaRPr>
          </a:p>
          <a:p>
            <a:pPr marL="88900" indent="0">
              <a:buNone/>
            </a:pPr>
            <a:r>
              <a:rPr lang="zh-CN" altLang="en-US" sz="2000" b="0" dirty="0">
                <a:solidFill>
                  <a:schemeClr val="tx1"/>
                </a:solidFill>
                <a:latin typeface="Times New Roman" panose="02020603050405020304" pitchFamily="18" charset="0"/>
              </a:rPr>
              <a:t>I would like to remind you per following:</a:t>
            </a:r>
            <a:endParaRPr lang="zh-CN" altLang="en-US" sz="2000" b="0" dirty="0">
              <a:solidFill>
                <a:schemeClr val="tx1"/>
              </a:solidFill>
              <a:latin typeface="Times New Roman" panose="02020603050405020304" pitchFamily="18" charset="0"/>
            </a:endParaRPr>
          </a:p>
          <a:p>
            <a:pPr marL="88900" indent="0">
              <a:buNone/>
            </a:pPr>
            <a:r>
              <a:rPr lang="zh-CN" altLang="en-US" sz="2000" b="0" dirty="0" smtClean="0">
                <a:solidFill>
                  <a:schemeClr val="tx1"/>
                </a:solidFill>
                <a:latin typeface="Times New Roman" panose="02020603050405020304" pitchFamily="18" charset="0"/>
              </a:rPr>
              <a:t>1. Please </a:t>
            </a:r>
            <a:r>
              <a:rPr lang="zh-CN" altLang="en-US" sz="2000" b="0" dirty="0">
                <a:solidFill>
                  <a:schemeClr val="tx1"/>
                </a:solidFill>
                <a:latin typeface="Times New Roman" panose="02020603050405020304" pitchFamily="18" charset="0"/>
              </a:rPr>
              <a:t>note that BSCI(商业社会标准认证咨询) audit institution will be visiting us tomorrow</a:t>
            </a:r>
            <a:r>
              <a:rPr lang="zh-CN" altLang="en-US" sz="2000" b="0" dirty="0" smtClean="0">
                <a:solidFill>
                  <a:schemeClr val="tx1"/>
                </a:solidFill>
                <a:latin typeface="Times New Roman" panose="02020603050405020304" pitchFamily="18" charset="0"/>
              </a:rPr>
              <a:t>.</a:t>
            </a:r>
            <a:endParaRPr lang="en-US" altLang="zh-CN" sz="2000" b="0" dirty="0" smtClean="0">
              <a:solidFill>
                <a:schemeClr val="tx1"/>
              </a:solidFill>
              <a:latin typeface="Times New Roman" panose="02020603050405020304" pitchFamily="18" charset="0"/>
            </a:endParaRPr>
          </a:p>
          <a:p>
            <a:pPr marL="88900" indent="0">
              <a:buNone/>
            </a:pPr>
            <a:endParaRPr lang="zh-CN" altLang="en-US" sz="2000" b="0" dirty="0">
              <a:solidFill>
                <a:schemeClr val="tx1"/>
              </a:solidFill>
              <a:latin typeface="Times New Roman" panose="02020603050405020304" pitchFamily="18" charset="0"/>
            </a:endParaRPr>
          </a:p>
          <a:p>
            <a:pPr marL="88900" indent="0">
              <a:buNone/>
            </a:pPr>
            <a:r>
              <a:rPr lang="zh-CN" altLang="en-US" sz="2000" b="0" dirty="0">
                <a:solidFill>
                  <a:schemeClr val="tx1"/>
                </a:solidFill>
                <a:latin typeface="Times New Roman" panose="02020603050405020304" pitchFamily="18" charset="0"/>
              </a:rPr>
              <a:t>2. Enclosed giftlist for Birthday Party of Nov., it is scheduled to be next Friday. </a:t>
            </a:r>
            <a:endParaRPr lang="en-US" altLang="zh-CN" sz="2000" b="0" dirty="0" smtClean="0">
              <a:solidFill>
                <a:schemeClr val="tx1"/>
              </a:solidFill>
              <a:latin typeface="Times New Roman" panose="02020603050405020304" pitchFamily="18" charset="0"/>
            </a:endParaRPr>
          </a:p>
          <a:p>
            <a:pPr marL="88900" indent="0">
              <a:buNone/>
            </a:pPr>
            <a:endParaRPr lang="zh-CN" altLang="en-US" sz="2000" b="0" dirty="0">
              <a:solidFill>
                <a:schemeClr val="tx1"/>
              </a:solidFill>
              <a:latin typeface="Times New Roman" panose="02020603050405020304" pitchFamily="18" charset="0"/>
            </a:endParaRPr>
          </a:p>
          <a:p>
            <a:pPr marL="88900" indent="0">
              <a:buNone/>
            </a:pPr>
            <a:r>
              <a:rPr lang="zh-CN" altLang="en-US" sz="2000" b="0" dirty="0">
                <a:solidFill>
                  <a:schemeClr val="tx1"/>
                </a:solidFill>
                <a:latin typeface="Times New Roman" panose="02020603050405020304" pitchFamily="18" charset="0"/>
              </a:rPr>
              <a:t>3. Award ceremony(颁奖典礼)of OCT. will come off next Monday, please advise the namelist within this week so that I make the paper works.</a:t>
            </a:r>
            <a:endParaRPr lang="zh-CN" altLang="en-US" sz="2000" b="0" dirty="0">
              <a:solidFill>
                <a:schemeClr val="tx1"/>
              </a:solidFill>
              <a:latin typeface="Times New Roman" panose="02020603050405020304" pitchFamily="18" charset="0"/>
            </a:endParaRPr>
          </a:p>
          <a:p>
            <a:pPr marL="88900" indent="0"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4892" y="1738507"/>
            <a:ext cx="7152967" cy="3170099"/>
          </a:xfrm>
          <a:prstGeom prst="rect">
            <a:avLst/>
          </a:prstGeom>
          <a:ln w="12700" cmpd="sng">
            <a:solidFill>
              <a:schemeClr val="accent1">
                <a:shade val="50000"/>
              </a:schemeClr>
            </a:solidFill>
            <a:prstDash val="solid"/>
          </a:ln>
        </p:spPr>
        <p:txBody>
          <a:bodyPr wrap="square">
            <a:spAutoFit/>
          </a:bodyPr>
          <a:lstStyle/>
          <a:p>
            <a:pPr algn="just"/>
            <a:r>
              <a:rPr lang="zh-CN" altLang="en-US" b="0" dirty="0" smtClean="0"/>
              <a:t>4. Photos of Canton fair(广交会) should be passed to administration department before Nov. 10th, please help check and back your approval or comments.</a:t>
            </a:r>
            <a:endParaRPr lang="en-US" altLang="zh-CN" b="0" dirty="0" smtClean="0"/>
          </a:p>
          <a:p>
            <a:pPr algn="just"/>
            <a:endParaRPr lang="zh-CN" altLang="en-US" b="0" dirty="0" smtClean="0"/>
          </a:p>
          <a:p>
            <a:pPr algn="just"/>
            <a:r>
              <a:rPr lang="zh-CN" altLang="en-US" b="0" dirty="0" smtClean="0"/>
              <a:t>5. Giftcard options for Thanksgiving Day (coming this Nov. 24th), please help select the appropriate one and remember to e-mail it to all teammates before Nov. 10th.</a:t>
            </a:r>
            <a:endParaRPr lang="en-US" altLang="zh-CN" b="0" dirty="0" smtClean="0"/>
          </a:p>
          <a:p>
            <a:pPr algn="just"/>
            <a:endParaRPr lang="zh-CN" altLang="en-US" b="0" dirty="0" smtClean="0"/>
          </a:p>
          <a:p>
            <a:pPr algn="just"/>
            <a:r>
              <a:rPr lang="zh-CN" altLang="en-US" b="0" dirty="0" smtClean="0"/>
              <a:t>Should there is any query and doubt on these reminders, please feel free to let me know at any time.</a:t>
            </a:r>
            <a:r>
              <a:rPr lang="zh-CN" altLang="en-US" b="0" dirty="0" smtClean="0">
                <a:solidFill>
                  <a:srgbClr val="282917"/>
                </a:solidFill>
              </a:rPr>
              <a:t>     </a:t>
            </a:r>
            <a:endParaRPr lang="zh-CN" altLang="en-US" b="0" dirty="0" smtClean="0">
              <a:solidFill>
                <a:srgbClr val="282917"/>
              </a:solidFill>
              <a:cs typeface="Times New Roman" panose="02020603050405020304" pitchFamily="18" charset="0"/>
            </a:endParaRPr>
          </a:p>
        </p:txBody>
      </p:sp>
    </p:spTree>
  </p:cSld>
  <p:clrMapOvr>
    <a:masterClrMapping/>
  </p:clrMapOvr>
  <p:transition>
    <p:sndAc>
      <p:stSnd>
        <p:snd r:embed="rId1" name="camera.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26111"/>
          <p:cNvGrpSpPr/>
          <p:nvPr/>
        </p:nvGrpSpPr>
        <p:grpSpPr>
          <a:xfrm>
            <a:off x="5932488" y="5632450"/>
            <a:ext cx="669925" cy="654050"/>
            <a:chOff x="0" y="0"/>
            <a:chExt cx="515" cy="505"/>
          </a:xfrm>
        </p:grpSpPr>
        <p:sp>
          <p:nvSpPr>
            <p:cNvPr id="35843" name="椭圆 26112"/>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5851" name="图片 26113"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35845" name="组合 26114"/>
          <p:cNvGrpSpPr/>
          <p:nvPr/>
        </p:nvGrpSpPr>
        <p:grpSpPr>
          <a:xfrm>
            <a:off x="7323138" y="5181600"/>
            <a:ext cx="349250" cy="339725"/>
            <a:chOff x="0" y="0"/>
            <a:chExt cx="515" cy="505"/>
          </a:xfrm>
        </p:grpSpPr>
        <p:sp>
          <p:nvSpPr>
            <p:cNvPr id="35846" name="椭圆 26115"/>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sz="2000" b="1">
                  <a:solidFill>
                    <a:schemeClr val="tx1"/>
                  </a:solidFill>
                  <a:latin typeface="Times New Roman" panose="02020603050405020304" pitchFamily="18" charset="0"/>
                  <a:ea typeface="宋体" panose="02010600030101010101" pitchFamily="2" charset="-122"/>
                </a:defRPr>
              </a:lvl1pPr>
              <a:lvl2pPr marL="742950" indent="-285750">
                <a:defRPr sz="2000" b="1">
                  <a:solidFill>
                    <a:schemeClr val="tx1"/>
                  </a:solidFill>
                  <a:latin typeface="Times New Roman" panose="02020603050405020304" pitchFamily="18" charset="0"/>
                  <a:ea typeface="宋体" panose="02010600030101010101" pitchFamily="2" charset="-122"/>
                </a:defRPr>
              </a:lvl2pPr>
              <a:lvl3pPr marL="1143000" indent="-228600">
                <a:defRPr sz="2000" b="1">
                  <a:solidFill>
                    <a:schemeClr val="tx1"/>
                  </a:solidFill>
                  <a:latin typeface="Times New Roman" panose="02020603050405020304" pitchFamily="18" charset="0"/>
                  <a:ea typeface="宋体" panose="02010600030101010101" pitchFamily="2" charset="-122"/>
                </a:defRPr>
              </a:lvl3pPr>
              <a:lvl4pPr marL="1600200" indent="-228600">
                <a:defRPr sz="2000" b="1">
                  <a:solidFill>
                    <a:schemeClr val="tx1"/>
                  </a:solidFill>
                  <a:latin typeface="Times New Roman" panose="02020603050405020304" pitchFamily="18" charset="0"/>
                  <a:ea typeface="宋体" panose="02010600030101010101" pitchFamily="2" charset="-122"/>
                </a:defRPr>
              </a:lvl4pPr>
              <a:lvl5pPr marL="2057400" indent="-228600">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SzPct val="85000"/>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5849" name="图片 26116"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35848" name="椭圆 26117"/>
          <p:cNvSpPr/>
          <p:nvPr/>
        </p:nvSpPr>
        <p:spPr>
          <a:xfrm>
            <a:off x="3862388" y="516890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endParaRPr lang="zh-CN" altLang="en-US" sz="1800" dirty="0">
              <a:solidFill>
                <a:schemeClr val="tx1"/>
              </a:solidFill>
            </a:endParaRPr>
          </a:p>
        </p:txBody>
      </p:sp>
      <p:sp>
        <p:nvSpPr>
          <p:cNvPr id="2" name="椭圆 26118"/>
          <p:cNvSpPr/>
          <p:nvPr/>
        </p:nvSpPr>
        <p:spPr>
          <a:xfrm>
            <a:off x="0" y="400050"/>
            <a:ext cx="2609850" cy="2624138"/>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endParaRPr lang="zh-CN" altLang="en-US" sz="1800" dirty="0">
              <a:solidFill>
                <a:schemeClr val="tx1"/>
              </a:solidFill>
            </a:endParaRPr>
          </a:p>
        </p:txBody>
      </p:sp>
      <p:sp>
        <p:nvSpPr>
          <p:cNvPr id="35850" name="椭圆 26119"/>
          <p:cNvSpPr/>
          <p:nvPr/>
        </p:nvSpPr>
        <p:spPr>
          <a:xfrm>
            <a:off x="1428750" y="3671888"/>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endParaRPr lang="zh-CN" altLang="en-US" sz="1800" dirty="0">
              <a:solidFill>
                <a:schemeClr val="tx1"/>
              </a:solidFill>
            </a:endParaRPr>
          </a:p>
        </p:txBody>
      </p:sp>
      <p:sp>
        <p:nvSpPr>
          <p:cNvPr id="35847" name="TextBox 13"/>
          <p:cNvSpPr txBox="1"/>
          <p:nvPr/>
        </p:nvSpPr>
        <p:spPr>
          <a:xfrm>
            <a:off x="2595563" y="2655376"/>
            <a:ext cx="6548437" cy="2308225"/>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en-US" altLang="zh-CN" sz="3600" dirty="0">
                <a:solidFill>
                  <a:srgbClr val="282917"/>
                </a:solidFill>
                <a:latin typeface="Times New Roman" panose="02020603050405020304" pitchFamily="18" charset="0"/>
                <a:cs typeface="Times New Roman" panose="02020603050405020304" pitchFamily="18" charset="0"/>
              </a:rPr>
              <a:t>Thank you for your attention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en-US" altLang="zh-CN" sz="3600" dirty="0">
                <a:solidFill>
                  <a:srgbClr val="282917"/>
                </a:solidFill>
                <a:latin typeface="Times New Roman" panose="02020603050405020304" pitchFamily="18" charset="0"/>
                <a:cs typeface="Times New Roman" panose="02020603050405020304" pitchFamily="18" charset="0"/>
              </a:rPr>
              <a:t>                          </a:t>
            </a:r>
            <a:r>
              <a:rPr lang="zh-CN" altLang="en-US" sz="3600" dirty="0">
                <a:solidFill>
                  <a:srgbClr val="282917"/>
                </a:solidFill>
                <a:latin typeface="Times New Roman" panose="02020603050405020304" pitchFamily="18" charset="0"/>
                <a:cs typeface="Times New Roman" panose="02020603050405020304" pitchFamily="18" charset="0"/>
              </a:rPr>
              <a:t>谢谢观赏！</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5845"/>
                                        </p:tgtEl>
                                        <p:attrNameLst>
                                          <p:attrName>style.visibility</p:attrName>
                                        </p:attrNameLst>
                                      </p:cBhvr>
                                      <p:to>
                                        <p:strVal val="visible"/>
                                      </p:to>
                                    </p:set>
                                    <p:anim calcmode="lin" valueType="num">
                                      <p:cBhvr>
                                        <p:cTn id="7" dur="1000" fill="hold"/>
                                        <p:tgtEl>
                                          <p:spTgt spid="35845"/>
                                        </p:tgtEl>
                                        <p:attrNameLst>
                                          <p:attrName>ppt_w</p:attrName>
                                        </p:attrNameLst>
                                      </p:cBhvr>
                                      <p:tavLst>
                                        <p:tav tm="0">
                                          <p:val>
                                            <p:fltVal val="0"/>
                                          </p:val>
                                        </p:tav>
                                        <p:tav tm="100000">
                                          <p:val>
                                            <p:strVal val="#ppt_w"/>
                                          </p:val>
                                        </p:tav>
                                      </p:tavLst>
                                    </p:anim>
                                    <p:anim calcmode="lin" valueType="num">
                                      <p:cBhvr>
                                        <p:cTn id="8" dur="1000" fill="hold"/>
                                        <p:tgtEl>
                                          <p:spTgt spid="35845"/>
                                        </p:tgtEl>
                                        <p:attrNameLst>
                                          <p:attrName>ppt_h</p:attrName>
                                        </p:attrNameLst>
                                      </p:cBhvr>
                                      <p:tavLst>
                                        <p:tav tm="0">
                                          <p:val>
                                            <p:fltVal val="0"/>
                                          </p:val>
                                        </p:tav>
                                        <p:tav tm="100000">
                                          <p:val>
                                            <p:strVal val="#ppt_h"/>
                                          </p:val>
                                        </p:tav>
                                      </p:tavLst>
                                    </p:anim>
                                    <p:animEffect transition="in" filter="fade">
                                      <p:cBhvr>
                                        <p:cTn id="9" dur="1000"/>
                                        <p:tgtEl>
                                          <p:spTgt spid="35845"/>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5845"/>
                                        </p:tgtEl>
                                        <p:attrNameLst>
                                          <p:attrName>ppt_x</p:attrName>
                                          <p:attrName>ppt_y</p:attrName>
                                        </p:attrNameLst>
                                      </p:cBhvr>
                                      <p:rCtr x="-369900" y="550000"/>
                                    </p:animMotion>
                                  </p:childTnLst>
                                </p:cTn>
                              </p:par>
                              <p:par>
                                <p:cTn id="12" presetID="53" presetClass="entr" presetSubtype="16" fill="hold" nodeType="withEffect">
                                  <p:stCondLst>
                                    <p:cond delay="2800"/>
                                  </p:stCondLst>
                                  <p:childTnLst>
                                    <p:set>
                                      <p:cBhvr>
                                        <p:cTn id="13" dur="1" fill="hold">
                                          <p:stCondLst>
                                            <p:cond delay="0"/>
                                          </p:stCondLst>
                                        </p:cTn>
                                        <p:tgtEl>
                                          <p:spTgt spid="35842"/>
                                        </p:tgtEl>
                                        <p:attrNameLst>
                                          <p:attrName>style.visibility</p:attrName>
                                        </p:attrNameLst>
                                      </p:cBhvr>
                                      <p:to>
                                        <p:strVal val="visible"/>
                                      </p:to>
                                    </p:set>
                                    <p:anim calcmode="lin" valueType="num">
                                      <p:cBhvr>
                                        <p:cTn id="14" dur="1000" fill="hold"/>
                                        <p:tgtEl>
                                          <p:spTgt spid="35842"/>
                                        </p:tgtEl>
                                        <p:attrNameLst>
                                          <p:attrName>ppt_w</p:attrName>
                                        </p:attrNameLst>
                                      </p:cBhvr>
                                      <p:tavLst>
                                        <p:tav tm="0">
                                          <p:val>
                                            <p:fltVal val="0"/>
                                          </p:val>
                                        </p:tav>
                                        <p:tav tm="100000">
                                          <p:val>
                                            <p:strVal val="#ppt_w"/>
                                          </p:val>
                                        </p:tav>
                                      </p:tavLst>
                                    </p:anim>
                                    <p:anim calcmode="lin" valueType="num">
                                      <p:cBhvr>
                                        <p:cTn id="15" dur="1000" fill="hold"/>
                                        <p:tgtEl>
                                          <p:spTgt spid="35842"/>
                                        </p:tgtEl>
                                        <p:attrNameLst>
                                          <p:attrName>ppt_h</p:attrName>
                                        </p:attrNameLst>
                                      </p:cBhvr>
                                      <p:tavLst>
                                        <p:tav tm="0">
                                          <p:val>
                                            <p:fltVal val="0"/>
                                          </p:val>
                                        </p:tav>
                                        <p:tav tm="100000">
                                          <p:val>
                                            <p:strVal val="#ppt_h"/>
                                          </p:val>
                                        </p:tav>
                                      </p:tavLst>
                                    </p:anim>
                                    <p:animEffect transition="in" filter="fade">
                                      <p:cBhvr>
                                        <p:cTn id="16" dur="1000"/>
                                        <p:tgtEl>
                                          <p:spTgt spid="3584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35842"/>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35848"/>
                                        </p:tgtEl>
                                        <p:attrNameLst>
                                          <p:attrName>style.visibility</p:attrName>
                                        </p:attrNameLst>
                                      </p:cBhvr>
                                      <p:to>
                                        <p:strVal val="visible"/>
                                      </p:to>
                                    </p:set>
                                    <p:animEffect transition="in" filter="fade">
                                      <p:cBhvr>
                                        <p:cTn id="22" dur="1000"/>
                                        <p:tgtEl>
                                          <p:spTgt spid="3584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35850"/>
                                        </p:tgtEl>
                                        <p:attrNameLst>
                                          <p:attrName>style.visibility</p:attrName>
                                        </p:attrNameLst>
                                      </p:cBhvr>
                                      <p:to>
                                        <p:strVal val="visible"/>
                                      </p:to>
                                    </p:set>
                                    <p:animEffect transition="in" filter="fade">
                                      <p:cBhvr>
                                        <p:cTn id="26" dur="1000"/>
                                        <p:tgtEl>
                                          <p:spTgt spid="3585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cs typeface="Times New Roman" panose="02020603050405020304" pitchFamily="18" charset="0"/>
              </a:rPr>
              <a:t>Ⅱ.</a:t>
            </a:r>
            <a:r>
              <a:rPr lang="zh-CN" altLang="en-US" u="sng" dirty="0">
                <a:solidFill>
                  <a:srgbClr val="282917"/>
                </a:solidFill>
                <a:latin typeface="Times New Roman" panose="02020603050405020304" pitchFamily="18" charset="0"/>
                <a:cs typeface="Times New Roman" panose="02020603050405020304" pitchFamily="18" charset="0"/>
              </a:rPr>
              <a:t>Leading-In</a:t>
            </a:r>
            <a:r>
              <a:rPr lang="zh-CN" altLang="en-US" dirty="0">
                <a:solidFill>
                  <a:srgbClr val="282917"/>
                </a:solidFill>
                <a:latin typeface="Times New Roman" panose="02020603050405020304" pitchFamily="18" charset="0"/>
                <a:cs typeface="Times New Roman" panose="02020603050405020304" pitchFamily="18" charset="0"/>
              </a:rPr>
              <a:t> </a:t>
            </a:r>
            <a:endParaRPr lang="zh-CN" altLang="en-US" dirty="0">
              <a:solidFill>
                <a:srgbClr val="282917"/>
              </a:solidFill>
              <a:latin typeface="Times New Roman" panose="02020603050405020304" pitchFamily="18" charset="0"/>
              <a:ea typeface="Times New Roman" panose="02020603050405020304" pitchFamily="18" charset="0"/>
            </a:endParaRPr>
          </a:p>
        </p:txBody>
      </p:sp>
      <p:sp>
        <p:nvSpPr>
          <p:cNvPr id="6147" name="内容占位符 2"/>
          <p:cNvSpPr>
            <a:spLocks noGrp="1"/>
          </p:cNvSpPr>
          <p:nvPr>
            <p:ph idx="1"/>
          </p:nvPr>
        </p:nvSpPr>
        <p:spPr>
          <a:xfrm>
            <a:off x="1059734" y="1214438"/>
            <a:ext cx="7581900" cy="5360987"/>
          </a:xfrm>
        </p:spPr>
        <p:txBody>
          <a:bodyPr vert="horz" wrap="square" lIns="91440" tIns="45720" rIns="91440" bIns="45720" anchor="t" anchorCtr="0"/>
          <a:lstStyle/>
          <a:p>
            <a:pPr marL="79375" indent="460375" algn="ctr">
              <a:buNone/>
            </a:pPr>
            <a:r>
              <a:rPr lang="zh-CN" altLang="en-US" sz="2000" dirty="0">
                <a:solidFill>
                  <a:schemeClr val="tx1"/>
                </a:solidFill>
                <a:latin typeface="Times New Roman" panose="02020603050405020304" pitchFamily="18" charset="0"/>
              </a:rPr>
              <a:t>About Memos</a:t>
            </a:r>
            <a:r>
              <a:rPr lang="zh-CN" altLang="en-US" dirty="0"/>
              <a:t> </a:t>
            </a:r>
            <a:endParaRPr lang="zh-CN" altLang="en-US" sz="2000" b="0" dirty="0">
              <a:solidFill>
                <a:schemeClr val="tx1"/>
              </a:solidFill>
              <a:latin typeface="Times New Roman" panose="02020603050405020304" pitchFamily="18" charset="0"/>
            </a:endParaRPr>
          </a:p>
          <a:p>
            <a:pPr marL="79375" indent="460375" algn="just">
              <a:buNone/>
            </a:pPr>
            <a:r>
              <a:rPr lang="zh-CN" altLang="en-US" sz="2000" b="0" dirty="0">
                <a:solidFill>
                  <a:schemeClr val="tx1"/>
                </a:solidFill>
                <a:latin typeface="Times New Roman" panose="02020603050405020304" pitchFamily="18" charset="0"/>
              </a:rPr>
              <a:t>A </a:t>
            </a:r>
            <a:r>
              <a:rPr lang="zh-CN" altLang="en-US" sz="2000" dirty="0">
                <a:solidFill>
                  <a:schemeClr val="tx1"/>
                </a:solidFill>
                <a:latin typeface="Times New Roman" panose="02020603050405020304" pitchFamily="18" charset="0"/>
              </a:rPr>
              <a:t>memo （备忘录）， </a:t>
            </a:r>
            <a:r>
              <a:rPr lang="zh-CN" altLang="en-US" sz="2000" b="0" dirty="0">
                <a:solidFill>
                  <a:schemeClr val="tx1"/>
                </a:solidFill>
                <a:latin typeface="Times New Roman" panose="02020603050405020304" pitchFamily="18" charset="0"/>
              </a:rPr>
              <a:t>short for memorandum, is a piece of business document used in an organization for internal communication to inform new information or request the audience to take an action. Memos are passed between colleagues or departments in a company, but not going outside it. Compared with business letters, it is featured with simple format, brief style and friendly tone. </a:t>
            </a:r>
            <a:endParaRPr lang="zh-CN" altLang="en-US" sz="2000" b="0" dirty="0">
              <a:solidFill>
                <a:schemeClr val="tx1"/>
              </a:solidFill>
              <a:latin typeface="Times New Roman" panose="02020603050405020304" pitchFamily="18" charset="0"/>
            </a:endParaRPr>
          </a:p>
          <a:p>
            <a:pPr marL="79375" indent="460375" algn="just">
              <a:buNone/>
            </a:pPr>
            <a:r>
              <a:rPr lang="zh-CN" altLang="en-US" sz="2000" dirty="0">
                <a:solidFill>
                  <a:schemeClr val="tx1"/>
                </a:solidFill>
                <a:latin typeface="Times New Roman" panose="02020603050405020304" pitchFamily="18" charset="0"/>
              </a:rPr>
              <a:t>Types of Sales Memos （备忘录</a:t>
            </a:r>
            <a:r>
              <a:rPr lang="zh-CN" altLang="en-US" sz="2000" dirty="0" smtClean="0">
                <a:solidFill>
                  <a:schemeClr val="tx1"/>
                </a:solidFill>
                <a:latin typeface="Times New Roman" panose="02020603050405020304" pitchFamily="18" charset="0"/>
              </a:rPr>
              <a:t>的类别）</a:t>
            </a:r>
            <a:r>
              <a:rPr lang="zh-CN" altLang="en-US" sz="2000" b="0" dirty="0">
                <a:solidFill>
                  <a:schemeClr val="tx1"/>
                </a:solidFill>
                <a:latin typeface="Times New Roman" panose="02020603050405020304" pitchFamily="18" charset="0"/>
              </a:rPr>
              <a:t>Memos are frequently used in interoffice communication. According to their functions, memos can be classified into three types： </a:t>
            </a:r>
            <a:endParaRPr lang="zh-CN" altLang="en-US" sz="2000" b="0" dirty="0">
              <a:solidFill>
                <a:schemeClr val="tx1"/>
              </a:solidFill>
              <a:latin typeface="Times New Roman" panose="02020603050405020304" pitchFamily="18" charset="0"/>
            </a:endParaRPr>
          </a:p>
          <a:p>
            <a:pPr marL="79375" indent="460375" algn="just">
              <a:buNone/>
            </a:pPr>
            <a:r>
              <a:rPr lang="zh-CN" altLang="en-US" sz="2000" dirty="0">
                <a:solidFill>
                  <a:schemeClr val="tx1"/>
                </a:solidFill>
                <a:latin typeface="Times New Roman" panose="02020603050405020304" pitchFamily="18" charset="0"/>
              </a:rPr>
              <a:t>Procedure and information memos（程序和信息备忘录）</a:t>
            </a:r>
            <a:r>
              <a:rPr lang="zh-CN" altLang="en-US" sz="2000" b="0" dirty="0">
                <a:solidFill>
                  <a:schemeClr val="tx1"/>
                </a:solidFill>
                <a:latin typeface="Times New Roman" panose="02020603050405020304" pitchFamily="18" charset="0"/>
              </a:rPr>
              <a:t>are also known as directive memos. They usually flow downward from the management to the individual employees stating company policies and procedures for the colleagues to follow.</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p:cNvSpPr>
          <p:nvPr>
            <p:ph idx="1"/>
          </p:nvPr>
        </p:nvSpPr>
        <p:spPr>
          <a:xfrm>
            <a:off x="1090613" y="1020763"/>
            <a:ext cx="7580312" cy="5530850"/>
          </a:xfrm>
        </p:spPr>
        <p:txBody>
          <a:bodyPr vert="horz" wrap="square" lIns="91440" tIns="45720" rIns="91440" bIns="45720" anchor="t" anchorCtr="0"/>
          <a:lstStyle/>
          <a:p>
            <a:pPr marL="0" indent="443230" algn="just">
              <a:buNone/>
            </a:pPr>
            <a:endParaRPr lang="zh-CN" altLang="en-US" sz="2000" b="0" dirty="0">
              <a:solidFill>
                <a:schemeClr val="tx1"/>
              </a:solidFill>
              <a:latin typeface="Times New Roman" panose="02020603050405020304" pitchFamily="18" charset="0"/>
            </a:endParaRPr>
          </a:p>
          <a:p>
            <a:pPr marL="0" indent="443230" algn="just">
              <a:buNone/>
            </a:pPr>
            <a:r>
              <a:rPr lang="zh-CN" altLang="en-US" sz="2000" dirty="0">
                <a:solidFill>
                  <a:schemeClr val="tx1"/>
                </a:solidFill>
                <a:latin typeface="Times New Roman" panose="02020603050405020304" pitchFamily="18" charset="0"/>
              </a:rPr>
              <a:t>Confirmation memos (确认备忘录) </a:t>
            </a:r>
            <a:r>
              <a:rPr lang="zh-CN" altLang="en-US" sz="2000" b="0" dirty="0">
                <a:solidFill>
                  <a:schemeClr val="tx1"/>
                </a:solidFill>
                <a:latin typeface="Times New Roman" panose="02020603050405020304" pitchFamily="18" charset="0"/>
              </a:rPr>
              <a:t>are to confirm or remind people of what has been decided or informed before as it may be subject to misinterpretations or disregarded by some people.</a:t>
            </a:r>
            <a:endParaRPr lang="zh-CN" altLang="en-US" sz="2000" b="0" dirty="0">
              <a:solidFill>
                <a:schemeClr val="tx1"/>
              </a:solidFill>
              <a:latin typeface="Times New Roman" panose="02020603050405020304" pitchFamily="18" charset="0"/>
            </a:endParaRPr>
          </a:p>
          <a:p>
            <a:pPr marL="0" indent="443230" algn="just">
              <a:buNone/>
            </a:pPr>
            <a:r>
              <a:rPr lang="zh-CN" altLang="en-US" sz="2000" dirty="0">
                <a:solidFill>
                  <a:schemeClr val="tx1"/>
                </a:solidFill>
                <a:latin typeface="Times New Roman" panose="02020603050405020304" pitchFamily="18" charset="0"/>
              </a:rPr>
              <a:t>Request and reply memos（请求和应答备忘录）</a:t>
            </a:r>
            <a:r>
              <a:rPr lang="zh-CN" altLang="en-US" sz="2000" b="0" dirty="0">
                <a:solidFill>
                  <a:schemeClr val="tx1"/>
                </a:solidFill>
                <a:latin typeface="Times New Roman" panose="02020603050405020304" pitchFamily="18" charset="0"/>
              </a:rPr>
              <a:t>are the most common interoffice memos. Request memos may ask for opinions on certain policies, request recipients to attend a meeting, use less paper or change a procedure and so on. Reply memos respond to requests by providing a feedback on an issue, or a reaction to a situation.</a:t>
            </a:r>
            <a:endParaRPr lang="zh-CN" altLang="en-US" sz="2000" b="0" dirty="0">
              <a:solidFill>
                <a:schemeClr val="tx1"/>
              </a:solidFill>
              <a:latin typeface="Times New Roman" panose="02020603050405020304" pitchFamily="18" charset="0"/>
            </a:endParaRPr>
          </a:p>
          <a:p>
            <a:pPr marL="0" indent="443230" algn="just">
              <a:buNone/>
            </a:pPr>
            <a:r>
              <a:rPr lang="zh-CN" altLang="en-US" sz="2000" dirty="0">
                <a:solidFill>
                  <a:schemeClr val="tx1"/>
                </a:solidFill>
                <a:latin typeface="Times New Roman" panose="02020603050405020304" pitchFamily="18" charset="0"/>
              </a:rPr>
              <a:t>Content of a memo （备忘录的内容）</a:t>
            </a:r>
            <a:r>
              <a:rPr lang="zh-CN" altLang="en-US" sz="2000" b="0" dirty="0">
                <a:solidFill>
                  <a:schemeClr val="tx1"/>
                </a:solidFill>
                <a:latin typeface="Times New Roman" panose="02020603050405020304" pitchFamily="18" charset="0"/>
              </a:rPr>
              <a:t>Memos usually serve the purposes of conforming information, giving instructions, notifying events which occurred, or offering ideas and suggestions. Generally, an effective memo involves two parts: the heading and the memo message. The heading consists of the recipients’ names and job titles, the senders’ name and job titles, date of issuing the memo, and the subject of the memo. The memo message, the major part of a memo, starts with the</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p:cNvSpPr>
          <p:nvPr>
            <p:ph idx="1"/>
          </p:nvPr>
        </p:nvSpPr>
        <p:spPr>
          <a:xfrm>
            <a:off x="1089947" y="1045293"/>
            <a:ext cx="7699375" cy="4587875"/>
          </a:xfrm>
        </p:spPr>
        <p:txBody>
          <a:bodyPr vert="horz" wrap="square" lIns="91440" tIns="45720" rIns="91440" bIns="45720" anchor="t" anchorCtr="0"/>
          <a:lstStyle/>
          <a:p>
            <a:pPr marL="0" indent="0" algn="just">
              <a:buNone/>
            </a:pPr>
            <a:r>
              <a:rPr lang="zh-CN" altLang="en-US" sz="2000" b="0" dirty="0">
                <a:solidFill>
                  <a:schemeClr val="tx1"/>
                </a:solidFill>
                <a:latin typeface="Times New Roman" panose="02020603050405020304" pitchFamily="18" charset="0"/>
              </a:rPr>
              <a:t>statement of the purpose of the memo in a concise and direct way. Then it elaborates the details briefly in order of importance. For being read easily and passed along rapidly, the message should be kept short and to-the-point, usually at most two pages. The message usually ends with an urge for action. If there is any attachment, it can be put at the end of the memo</a:t>
            </a:r>
            <a:r>
              <a:rPr lang="zh-CN" altLang="en-US" sz="2000" b="0" dirty="0" smtClean="0">
                <a:solidFill>
                  <a:schemeClr val="tx1"/>
                </a:solidFill>
                <a:latin typeface="Times New Roman" panose="02020603050405020304" pitchFamily="18" charset="0"/>
              </a:rPr>
              <a:t>.</a:t>
            </a:r>
            <a:endParaRPr lang="en-US" altLang="zh-CN" sz="2000" b="0" dirty="0" smtClean="0">
              <a:solidFill>
                <a:schemeClr val="tx1"/>
              </a:solidFill>
              <a:latin typeface="Times New Roman" panose="02020603050405020304" pitchFamily="18" charset="0"/>
            </a:endParaRPr>
          </a:p>
          <a:p>
            <a:pPr marL="0" indent="0" algn="just">
              <a:buNone/>
            </a:pPr>
            <a:r>
              <a:rPr lang="en-US" altLang="zh-CN" sz="2000" b="0" dirty="0" smtClean="0">
                <a:solidFill>
                  <a:schemeClr val="tx1"/>
                </a:solidFill>
                <a:latin typeface="Times New Roman" panose="02020603050405020304" pitchFamily="18" charset="0"/>
              </a:rPr>
              <a:t>        </a:t>
            </a:r>
            <a:r>
              <a:rPr lang="en-US" altLang="zh-CN" sz="2000" dirty="0" smtClean="0">
                <a:solidFill>
                  <a:schemeClr val="tx1"/>
                </a:solidFill>
                <a:latin typeface="Times New Roman" panose="02020603050405020304" pitchFamily="18" charset="0"/>
              </a:rPr>
              <a:t>Skills for writing successful memos: Use conversational tone</a:t>
            </a:r>
            <a:r>
              <a:rPr lang="zh-CN" altLang="en-US" sz="2000" dirty="0" smtClean="0">
                <a:solidFill>
                  <a:schemeClr val="tx1"/>
                </a:solidFill>
                <a:latin typeface="Times New Roman" panose="02020603050405020304" pitchFamily="18" charset="0"/>
              </a:rPr>
              <a:t>（备忘录写作技巧）</a:t>
            </a:r>
            <a:r>
              <a:rPr lang="en-US" altLang="zh-CN" sz="2000" b="0" dirty="0" smtClean="0">
                <a:solidFill>
                  <a:schemeClr val="tx1"/>
                </a:solidFill>
                <a:latin typeface="Times New Roman" panose="02020603050405020304" pitchFamily="18" charset="0"/>
              </a:rPr>
              <a:t>. You may use ordinary words, first-person pronouns and occasional contractions, like “don’t, I’m, or we’ll”, since the writer and reader are usually familiar with each other, yet this does not mean that you can be casual with your writing. Be conciseness. As an efficient form of internal communication, memos contain only what you intend to convey. You don’t have to provide background information or  make as much goodwill effort as you do in letters to your business partners. Avoid wordy expressions and sentences such as “because of the fact” or “ I am writing this memo to…”. Apply visual signaling. Effective memo writers highlight important words, phrases, points, and sections with numbers or bullets, boldface or italics, headings and subheading or short paragraphs.</a:t>
            </a:r>
            <a:r>
              <a:rPr lang="zh-CN" altLang="en-US" sz="2000" b="0" dirty="0" smtClean="0">
                <a:solidFill>
                  <a:schemeClr val="tx1"/>
                </a:solidFill>
                <a:latin typeface="Times New Roman" panose="02020603050405020304" pitchFamily="18" charset="0"/>
              </a:rPr>
              <a:t> </a:t>
            </a:r>
            <a:endParaRPr lang="zh-CN" altLang="en-US" sz="2000" b="0" dirty="0">
              <a:solidFill>
                <a:schemeClr val="tx1"/>
              </a:solidFill>
              <a:latin typeface="Times New Roman" panose="02020603050405020304" pitchFamily="18" charset="0"/>
            </a:endParaRPr>
          </a:p>
          <a:p>
            <a:pPr marL="0" indent="0" algn="just">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p:cNvSpPr>
          <p:nvPr>
            <p:ph idx="1"/>
          </p:nvPr>
        </p:nvSpPr>
        <p:spPr>
          <a:xfrm>
            <a:off x="1123950" y="179787"/>
            <a:ext cx="8020050" cy="6019800"/>
          </a:xfrm>
        </p:spPr>
        <p:txBody>
          <a:bodyPr vert="horz" wrap="square" lIns="91440" tIns="45720" rIns="91440" bIns="45720" anchor="t" anchorCtr="0"/>
          <a:lstStyle/>
          <a:p>
            <a:pPr marL="622300" indent="-622300">
              <a:buNone/>
            </a:pPr>
            <a:r>
              <a:rPr lang="zh-CN" altLang="en-US" sz="2400" i="1" dirty="0">
                <a:solidFill>
                  <a:srgbClr val="282917"/>
                </a:solidFill>
                <a:latin typeface="Times New Roman" panose="02020603050405020304" pitchFamily="18" charset="0"/>
                <a:cs typeface="Times New Roman" panose="02020603050405020304" pitchFamily="18" charset="0"/>
              </a:rPr>
              <a:t>Task 1</a:t>
            </a:r>
            <a:endParaRPr lang="zh-CN" altLang="en-US" sz="2400" i="1" dirty="0">
              <a:solidFill>
                <a:srgbClr val="282917"/>
              </a:solidFill>
              <a:latin typeface="Times New Roman" panose="02020603050405020304" pitchFamily="18" charset="0"/>
              <a:cs typeface="Times New Roman" panose="02020603050405020304" pitchFamily="18" charset="0"/>
            </a:endParaRPr>
          </a:p>
          <a:p>
            <a:pPr marL="622300" indent="-622300">
              <a:buNone/>
            </a:pPr>
            <a:r>
              <a:rPr lang="zh-CN" altLang="en-US" sz="2400" i="1" dirty="0">
                <a:solidFill>
                  <a:srgbClr val="282917"/>
                </a:solidFill>
                <a:latin typeface="Times New Roman" panose="02020603050405020304" pitchFamily="18" charset="0"/>
                <a:cs typeface="Times New Roman" panose="02020603050405020304" pitchFamily="18" charset="0"/>
              </a:rPr>
              <a:t>  </a:t>
            </a:r>
            <a:r>
              <a:rPr lang="zh-CN" altLang="en-US" sz="2400" dirty="0">
                <a:solidFill>
                  <a:srgbClr val="282917"/>
                </a:solidFill>
                <a:latin typeface="Times New Roman" panose="02020603050405020304" pitchFamily="18" charset="0"/>
                <a:cs typeface="Times New Roman" panose="02020603050405020304" pitchFamily="18" charset="0"/>
              </a:rPr>
              <a:t>Directions: Reading and Comprehension. </a:t>
            </a:r>
            <a:endParaRPr lang="zh-CN" altLang="en-US" sz="2000" b="0" dirty="0">
              <a:solidFill>
                <a:schemeClr val="tx1"/>
              </a:solidFill>
              <a:latin typeface="Times New Roman" panose="02020603050405020304" pitchFamily="18" charset="0"/>
              <a:cs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1. Which of the following statements is correct?</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    A  Memos play an important role in keeping the different parts of a company in touch.</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    B.  Memos are generally more formal in style and tone than business letters.</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    C.  Memos are used to transmit information between colleagues or departments within and outside the company.  </a:t>
            </a:r>
            <a:endParaRPr lang="zh-CN" altLang="en-US" sz="2000" b="0" dirty="0">
              <a:solidFill>
                <a:schemeClr val="tx1"/>
              </a:solidFill>
              <a:latin typeface="Times New Roman" panose="02020603050405020304" pitchFamily="18" charset="0"/>
            </a:endParaRPr>
          </a:p>
          <a:p>
            <a:pPr marL="622300" indent="-622300">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D.</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Memos are usually applied in daily communication between companies.</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2.Request memos are used  </a:t>
            </a:r>
            <a:r>
              <a:rPr lang="zh-CN" altLang="en-US" sz="2000" b="0" u="sng"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 </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    A. to remind people of what has been decided or informed.</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    B. to obtain approval for attending a meeting, using less paper, and so on .</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    C. to state company policies and procedures for the colleague to follow</a:t>
            </a:r>
            <a:endParaRPr lang="zh-CN" altLang="en-US" sz="2000" b="0" dirty="0">
              <a:solidFill>
                <a:schemeClr val="tx1"/>
              </a:solidFill>
              <a:latin typeface="Times New Roman" panose="02020603050405020304" pitchFamily="18" charset="0"/>
            </a:endParaRPr>
          </a:p>
          <a:p>
            <a:pPr marL="622300" indent="-622300">
              <a:buNone/>
            </a:pP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D.to ask for opinions or infomration on various issues.</a:t>
            </a:r>
            <a:endParaRPr lang="zh-CN" altLang="en-US" sz="2000" b="0" dirty="0">
              <a:solidFill>
                <a:schemeClr val="tx1"/>
              </a:solidFill>
              <a:latin typeface="Times New Roman" panose="02020603050405020304" pitchFamily="18" charset="0"/>
            </a:endParaRPr>
          </a:p>
          <a:p>
            <a:pPr marL="622300" indent="-622300">
              <a:buNone/>
            </a:pPr>
            <a:endParaRPr lang="zh-CN" altLang="en-US" sz="2000" b="0" dirty="0">
              <a:solidFill>
                <a:schemeClr val="tx1"/>
              </a:solidFill>
              <a:latin typeface="Times New Roman" panose="02020603050405020304" pitchFamily="18" charset="0"/>
            </a:endParaRPr>
          </a:p>
        </p:txBody>
      </p:sp>
      <p:sp>
        <p:nvSpPr>
          <p:cNvPr id="2" name="内容占位符 2"/>
          <p:cNvSpPr>
            <a:spLocks noGrp="1"/>
          </p:cNvSpPr>
          <p:nvPr/>
        </p:nvSpPr>
        <p:spPr>
          <a:xfrm>
            <a:off x="6071849" y="1005614"/>
            <a:ext cx="490855" cy="3498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dirty="0">
                <a:latin typeface="Times New Roman" panose="02020603050405020304" pitchFamily="18" charset="0"/>
                <a:cs typeface="Times New Roman" panose="02020603050405020304" pitchFamily="18" charset="0"/>
              </a:rPr>
              <a:t> </a:t>
            </a:r>
            <a:r>
              <a:rPr lang="zh-CN" altLang="en-US" sz="2000" b="0" dirty="0">
                <a:latin typeface="Times New Roman" panose="02020603050405020304" pitchFamily="18" charset="0"/>
                <a:cs typeface="Times New Roman" panose="02020603050405020304" pitchFamily="18" charset="0"/>
              </a:rPr>
              <a:t> A  </a:t>
            </a:r>
            <a:r>
              <a:rPr lang="en-US" altLang="zh-CN" sz="2000" b="0" dirty="0">
                <a:latin typeface="Times New Roman" panose="02020603050405020304" pitchFamily="18" charset="0"/>
                <a:cs typeface="Times New Roman" panose="02020603050405020304" pitchFamily="18" charset="0"/>
              </a:rPr>
              <a:t> </a:t>
            </a:r>
            <a:endParaRPr lang="en-US" altLang="zh-CN" sz="2000" b="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nvSpPr>
        <p:spPr>
          <a:xfrm>
            <a:off x="3896668" y="4026413"/>
            <a:ext cx="490855" cy="3498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dirty="0">
                <a:latin typeface="Times New Roman" panose="02020603050405020304" pitchFamily="18" charset="0"/>
                <a:cs typeface="Times New Roman" panose="02020603050405020304" pitchFamily="18" charset="0"/>
              </a:rPr>
              <a:t> </a:t>
            </a:r>
            <a:r>
              <a:rPr lang="zh-CN" altLang="en-US" sz="2000" b="0" dirty="0">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B</a:t>
            </a:r>
            <a:r>
              <a:rPr lang="zh-CN" altLang="en-US" sz="2000" b="0" dirty="0">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 </a:t>
            </a:r>
            <a:endParaRPr lang="en-US" altLang="zh-CN" sz="2000" b="0" dirty="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2"/>
          <p:cNvSpPr>
            <a:spLocks noGrp="1"/>
          </p:cNvSpPr>
          <p:nvPr>
            <p:ph idx="1"/>
          </p:nvPr>
        </p:nvSpPr>
        <p:spPr>
          <a:xfrm>
            <a:off x="933450" y="1092200"/>
            <a:ext cx="8020050" cy="5360988"/>
          </a:xfrm>
        </p:spPr>
        <p:txBody>
          <a:bodyPr vert="horz" wrap="square" lIns="91440" tIns="45720" rIns="91440" bIns="45720" anchor="t" anchorCtr="0"/>
          <a:lstStyle/>
          <a:p>
            <a:pPr marL="622300" indent="-622300">
              <a:buNone/>
            </a:pP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sym typeface="+mn-ea"/>
              </a:rPr>
              <a:t>3.A good memo body usually carries the following features: </a:t>
            </a:r>
            <a:r>
              <a:rPr lang="zh-CN" altLang="en-US" sz="2000" b="0" u="sng" dirty="0">
                <a:solidFill>
                  <a:schemeClr val="tx1"/>
                </a:solidFill>
                <a:latin typeface="Times New Roman" panose="02020603050405020304" pitchFamily="18" charset="0"/>
                <a:sym typeface="+mn-ea"/>
              </a:rPr>
              <a:t>      </a:t>
            </a:r>
            <a:r>
              <a:rPr lang="zh-CN" altLang="en-US" sz="2000" b="0" dirty="0">
                <a:solidFill>
                  <a:schemeClr val="tx1"/>
                </a:solidFill>
                <a:latin typeface="Times New Roman" panose="02020603050405020304" pitchFamily="18" charset="0"/>
                <a:sym typeface="+mn-ea"/>
              </a:rPr>
              <a:t>. </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sym typeface="+mn-ea"/>
              </a:rPr>
              <a:t>   A.  be brief and clear</a:t>
            </a:r>
            <a:r>
              <a:rPr lang="en-US" altLang="zh-CN" sz="2000" b="0" dirty="0">
                <a:solidFill>
                  <a:schemeClr val="tx1"/>
                </a:solidFill>
                <a:latin typeface="Times New Roman" panose="02020603050405020304" pitchFamily="18" charset="0"/>
                <a:sym typeface="+mn-ea"/>
              </a:rPr>
              <a:t>         </a:t>
            </a:r>
            <a:r>
              <a:rPr lang="zh-CN" altLang="en-US" sz="2000" b="0" dirty="0">
                <a:solidFill>
                  <a:schemeClr val="tx1"/>
                </a:solidFill>
                <a:latin typeface="Times New Roman" panose="02020603050405020304" pitchFamily="18" charset="0"/>
                <a:sym typeface="+mn-ea"/>
              </a:rPr>
              <a:t>B. use conversational tone         </a:t>
            </a:r>
            <a:endParaRPr lang="zh-CN" altLang="en-US" sz="2000" b="0" dirty="0">
              <a:solidFill>
                <a:schemeClr val="tx1"/>
              </a:solidFill>
              <a:latin typeface="Times New Roman" panose="02020603050405020304" pitchFamily="18" charset="0"/>
              <a:sym typeface="+mn-ea"/>
            </a:endParaRPr>
          </a:p>
          <a:p>
            <a:pPr marL="622300" indent="-622300">
              <a:buNone/>
            </a:pPr>
            <a:r>
              <a:rPr lang="zh-CN" altLang="en-US" sz="2000" b="0" dirty="0">
                <a:solidFill>
                  <a:schemeClr val="tx1"/>
                </a:solidFill>
                <a:latin typeface="Times New Roman" panose="02020603050405020304" pitchFamily="18" charset="0"/>
                <a:sym typeface="+mn-ea"/>
              </a:rPr>
              <a:t> </a:t>
            </a:r>
            <a:r>
              <a:rPr lang="en-US" altLang="zh-CN" sz="2000" b="0" dirty="0">
                <a:solidFill>
                  <a:schemeClr val="tx1"/>
                </a:solidFill>
                <a:latin typeface="Times New Roman" panose="02020603050405020304" pitchFamily="18" charset="0"/>
                <a:sym typeface="+mn-ea"/>
              </a:rPr>
              <a:t>  </a:t>
            </a:r>
            <a:r>
              <a:rPr lang="zh-CN" altLang="en-US" sz="2000" b="0" dirty="0">
                <a:solidFill>
                  <a:schemeClr val="tx1"/>
                </a:solidFill>
                <a:latin typeface="Times New Roman" panose="02020603050405020304" pitchFamily="18" charset="0"/>
                <a:sym typeface="+mn-ea"/>
              </a:rPr>
              <a:t>C. both A and B</a:t>
            </a:r>
            <a:r>
              <a:rPr lang="en-US" altLang="zh-CN" sz="2000" b="0" dirty="0">
                <a:solidFill>
                  <a:schemeClr val="tx1"/>
                </a:solidFill>
                <a:latin typeface="Times New Roman" panose="02020603050405020304" pitchFamily="18" charset="0"/>
                <a:sym typeface="+mn-ea"/>
              </a:rPr>
              <a:t>                 D. neither A or B</a:t>
            </a:r>
            <a:endParaRPr lang="en-US" altLang="zh-CN" sz="2000" b="0" dirty="0">
              <a:solidFill>
                <a:schemeClr val="tx1"/>
              </a:solidFill>
              <a:latin typeface="Times New Roman" panose="02020603050405020304" pitchFamily="18" charset="0"/>
              <a:sym typeface="+mn-ea"/>
            </a:endParaRPr>
          </a:p>
          <a:p>
            <a:pPr marL="622300" indent="-622300">
              <a:buNone/>
            </a:pPr>
            <a:r>
              <a:rPr lang="zh-CN" altLang="en-US" sz="2000" b="0" dirty="0">
                <a:solidFill>
                  <a:schemeClr val="tx1"/>
                </a:solidFill>
                <a:latin typeface="Times New Roman" panose="02020603050405020304" pitchFamily="18" charset="0"/>
              </a:rPr>
              <a:t>4.The memo message is usually </a:t>
            </a:r>
            <a:r>
              <a:rPr lang="zh-CN" altLang="en-US" sz="2000" b="0" u="sng"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 pages at most.</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   A.  one </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B. two </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C. three</a:t>
            </a:r>
            <a:r>
              <a:rPr lang="en-US" altLang="zh-CN" sz="2000" b="0" dirty="0">
                <a:solidFill>
                  <a:schemeClr val="tx1"/>
                </a:solidFill>
                <a:latin typeface="Times New Roman" panose="02020603050405020304" pitchFamily="18" charset="0"/>
              </a:rPr>
              <a:t>         D. four</a:t>
            </a:r>
            <a:endParaRPr lang="en-US" altLang="zh-CN"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5. The final step of an effective memo lies in </a:t>
            </a:r>
            <a:r>
              <a:rPr lang="zh-CN" altLang="en-US" sz="2000" b="0" u="sng"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 .</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   A.  getting attention</a:t>
            </a:r>
            <a:r>
              <a:rPr lang="en-US" altLang="zh-CN" sz="2000" b="0" dirty="0">
                <a:solidFill>
                  <a:schemeClr val="tx1"/>
                </a:solidFill>
                <a:latin typeface="Times New Roman" panose="02020603050405020304" pitchFamily="18" charset="0"/>
              </a:rPr>
              <a:t> </a:t>
            </a:r>
            <a:r>
              <a:rPr lang="en-US" altLang="zh-CN" sz="2000" b="0" dirty="0" smtClean="0">
                <a:solidFill>
                  <a:schemeClr val="tx1"/>
                </a:solidFill>
                <a:latin typeface="Times New Roman" panose="02020603050405020304" pitchFamily="18" charset="0"/>
              </a:rPr>
              <a:t>          </a:t>
            </a:r>
            <a:r>
              <a:rPr lang="zh-CN" altLang="en-US" sz="2000" b="0" dirty="0" smtClean="0">
                <a:solidFill>
                  <a:schemeClr val="tx1"/>
                </a:solidFill>
                <a:latin typeface="Times New Roman" panose="02020603050405020304" pitchFamily="18" charset="0"/>
              </a:rPr>
              <a:t>B</a:t>
            </a:r>
            <a:r>
              <a:rPr lang="zh-CN" altLang="en-US" sz="2000" b="0" dirty="0">
                <a:solidFill>
                  <a:schemeClr val="tx1"/>
                </a:solidFill>
                <a:latin typeface="Times New Roman" panose="02020603050405020304" pitchFamily="18" charset="0"/>
              </a:rPr>
              <a:t>. proving benefits </a:t>
            </a:r>
            <a:endParaRPr lang="zh-CN" altLang="en-US" sz="2000" b="0" dirty="0">
              <a:solidFill>
                <a:schemeClr val="tx1"/>
              </a:solidFill>
              <a:latin typeface="Times New Roman" panose="02020603050405020304" pitchFamily="18" charset="0"/>
            </a:endParaRPr>
          </a:p>
          <a:p>
            <a:pPr marL="622300" indent="-622300">
              <a:buNone/>
            </a:pPr>
            <a:r>
              <a:rPr lang="zh-CN" altLang="en-US" sz="2000" b="0" dirty="0">
                <a:solidFill>
                  <a:schemeClr val="tx1"/>
                </a:solidFill>
                <a:latin typeface="Times New Roman" panose="02020603050405020304" pitchFamily="18" charset="0"/>
              </a:rPr>
              <a:t> </a:t>
            </a:r>
            <a:r>
              <a:rPr lang="en-US" altLang="zh-CN" sz="2000" b="0" dirty="0">
                <a:solidFill>
                  <a:schemeClr val="tx1"/>
                </a:solidFill>
                <a:latin typeface="Times New Roman" panose="02020603050405020304" pitchFamily="18" charset="0"/>
              </a:rPr>
              <a:t>  </a:t>
            </a:r>
            <a:r>
              <a:rPr lang="zh-CN" altLang="en-US" sz="2000" b="0" dirty="0">
                <a:solidFill>
                  <a:schemeClr val="tx1"/>
                </a:solidFill>
                <a:latin typeface="Times New Roman" panose="02020603050405020304" pitchFamily="18" charset="0"/>
              </a:rPr>
              <a:t>C</a:t>
            </a:r>
            <a:r>
              <a:rPr lang="zh-CN" altLang="en-US" sz="2000" b="0" dirty="0" smtClean="0">
                <a:solidFill>
                  <a:schemeClr val="tx1"/>
                </a:solidFill>
                <a:latin typeface="Times New Roman" panose="02020603050405020304" pitchFamily="18" charset="0"/>
              </a:rPr>
              <a:t>. elaborating </a:t>
            </a:r>
            <a:r>
              <a:rPr lang="zh-CN" altLang="en-US" sz="2000" b="0" dirty="0">
                <a:solidFill>
                  <a:schemeClr val="tx1"/>
                </a:solidFill>
                <a:latin typeface="Times New Roman" panose="02020603050405020304" pitchFamily="18" charset="0"/>
              </a:rPr>
              <a:t>details</a:t>
            </a:r>
            <a:r>
              <a:rPr lang="en-US" altLang="zh-CN" sz="2000" b="0" dirty="0">
                <a:solidFill>
                  <a:schemeClr val="tx1"/>
                </a:solidFill>
                <a:latin typeface="Times New Roman" panose="02020603050405020304" pitchFamily="18" charset="0"/>
              </a:rPr>
              <a:t> </a:t>
            </a:r>
            <a:r>
              <a:rPr lang="en-US" altLang="zh-CN" sz="2000" b="0" dirty="0" smtClean="0">
                <a:solidFill>
                  <a:schemeClr val="tx1"/>
                </a:solidFill>
                <a:latin typeface="Times New Roman" panose="02020603050405020304" pitchFamily="18" charset="0"/>
              </a:rPr>
              <a:t>        </a:t>
            </a:r>
            <a:r>
              <a:rPr lang="zh-CN" altLang="en-US" sz="2000" b="0" dirty="0" smtClean="0">
                <a:solidFill>
                  <a:schemeClr val="tx1"/>
                </a:solidFill>
                <a:latin typeface="Times New Roman" panose="02020603050405020304" pitchFamily="18" charset="0"/>
              </a:rPr>
              <a:t>D</a:t>
            </a:r>
            <a:r>
              <a:rPr lang="zh-CN" altLang="en-US" sz="2000" b="0" dirty="0">
                <a:solidFill>
                  <a:schemeClr val="tx1"/>
                </a:solidFill>
                <a:latin typeface="Times New Roman" panose="02020603050405020304" pitchFamily="18" charset="0"/>
              </a:rPr>
              <a:t>.  motivating action</a:t>
            </a: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p:txBody>
      </p:sp>
      <p:sp>
        <p:nvSpPr>
          <p:cNvPr id="2" name="内容占位符 2"/>
          <p:cNvSpPr>
            <a:spLocks noGrp="1"/>
          </p:cNvSpPr>
          <p:nvPr/>
        </p:nvSpPr>
        <p:spPr>
          <a:xfrm>
            <a:off x="7083691" y="1339011"/>
            <a:ext cx="490855" cy="3498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dirty="0">
                <a:latin typeface="Times New Roman" panose="02020603050405020304" pitchFamily="18" charset="0"/>
                <a:cs typeface="Times New Roman" panose="02020603050405020304" pitchFamily="18" charset="0"/>
              </a:rPr>
              <a:t> </a:t>
            </a:r>
            <a:r>
              <a:rPr lang="zh-CN" altLang="en-US" sz="2000" b="0" dirty="0">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C</a:t>
            </a:r>
            <a:r>
              <a:rPr lang="zh-CN" altLang="en-US" sz="2000" b="0" dirty="0">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 </a:t>
            </a:r>
            <a:endParaRPr lang="en-US" altLang="zh-CN" sz="2000" b="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nvSpPr>
        <p:spPr>
          <a:xfrm>
            <a:off x="4238400" y="2494628"/>
            <a:ext cx="490855" cy="3498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dirty="0">
                <a:latin typeface="Times New Roman" panose="02020603050405020304" pitchFamily="18" charset="0"/>
                <a:cs typeface="Times New Roman" panose="02020603050405020304" pitchFamily="18" charset="0"/>
              </a:rPr>
              <a:t> </a:t>
            </a:r>
            <a:r>
              <a:rPr lang="zh-CN" altLang="en-US" sz="2000" b="0" dirty="0">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B</a:t>
            </a:r>
            <a:r>
              <a:rPr lang="zh-CN" altLang="en-US" sz="2000" b="0" dirty="0">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 </a:t>
            </a:r>
            <a:endParaRPr lang="en-US" altLang="zh-CN" sz="2000" b="0" dirty="0">
              <a:latin typeface="Times New Roman" panose="02020603050405020304" pitchFamily="18" charset="0"/>
              <a:cs typeface="Times New Roman" panose="02020603050405020304" pitchFamily="18" charset="0"/>
            </a:endParaRPr>
          </a:p>
        </p:txBody>
      </p:sp>
      <p:sp>
        <p:nvSpPr>
          <p:cNvPr id="4" name="内容占位符 2"/>
          <p:cNvSpPr>
            <a:spLocks noGrp="1"/>
          </p:cNvSpPr>
          <p:nvPr/>
        </p:nvSpPr>
        <p:spPr>
          <a:xfrm>
            <a:off x="5537118" y="3185304"/>
            <a:ext cx="490855" cy="3498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dirty="0">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D</a:t>
            </a:r>
            <a:r>
              <a:rPr lang="zh-CN" altLang="en-US" sz="2000" b="0" dirty="0">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 </a:t>
            </a:r>
            <a:endParaRPr lang="en-US" altLang="zh-CN" sz="2000" b="0" dirty="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vert="horz" wrap="square" lIns="91440" tIns="45720" rIns="91440" bIns="45720" anchor="ctr" anchorCtr="0"/>
          <a:lstStyle/>
          <a:p>
            <a:br>
              <a:rPr lang="zh-CN" altLang="en-US" dirty="0">
                <a:solidFill>
                  <a:srgbClr val="282917"/>
                </a:solidFill>
                <a:latin typeface="Times New Roman" panose="02020603050405020304" pitchFamily="18" charset="0"/>
                <a:cs typeface="Times New Roman" panose="02020603050405020304" pitchFamily="18" charset="0"/>
              </a:rPr>
            </a:br>
            <a:r>
              <a:rPr lang="zh-CN" altLang="en-US" dirty="0">
                <a:solidFill>
                  <a:srgbClr val="282917"/>
                </a:solidFill>
                <a:latin typeface="Times New Roman" panose="02020603050405020304" pitchFamily="18" charset="0"/>
                <a:cs typeface="Times New Roman" panose="02020603050405020304" pitchFamily="18" charset="0"/>
              </a:rPr>
              <a:t>Ⅲ. </a:t>
            </a:r>
            <a:r>
              <a:rPr lang="zh-CN" altLang="en-US" u="sng" dirty="0">
                <a:solidFill>
                  <a:srgbClr val="282917"/>
                </a:solidFill>
                <a:latin typeface="Times New Roman" panose="02020603050405020304" pitchFamily="18" charset="0"/>
                <a:cs typeface="Times New Roman" panose="02020603050405020304" pitchFamily="18" charset="0"/>
              </a:rPr>
              <a:t>Formatting</a:t>
            </a:r>
            <a:r>
              <a:rPr lang="zh-CN" altLang="en-US" dirty="0">
                <a:solidFill>
                  <a:srgbClr val="FF0000"/>
                </a:solidFill>
                <a:latin typeface="Times New Roman" panose="02020603050405020304" pitchFamily="18" charset="0"/>
                <a:cs typeface="Times New Roman" panose="02020603050405020304" pitchFamily="18" charset="0"/>
              </a:rPr>
              <a:t> </a:t>
            </a:r>
            <a:br>
              <a:rPr lang="zh-CN" altLang="en-US" dirty="0">
                <a:solidFill>
                  <a:srgbClr val="282917"/>
                </a:solidFill>
                <a:latin typeface="Times New Roman" panose="02020603050405020304" pitchFamily="18" charset="0"/>
                <a:cs typeface="Times New Roman" panose="02020603050405020304" pitchFamily="18" charset="0"/>
              </a:rPr>
            </a:br>
            <a:r>
              <a:rPr lang="zh-CN" altLang="en-US" dirty="0" smtClean="0">
                <a:solidFill>
                  <a:srgbClr val="282917"/>
                </a:solidFill>
                <a:latin typeface="Times New Roman" panose="02020603050405020304" pitchFamily="18" charset="0"/>
                <a:cs typeface="Times New Roman" panose="02020603050405020304" pitchFamily="18" charset="0"/>
              </a:rPr>
              <a:t> </a:t>
            </a:r>
            <a:r>
              <a:rPr lang="zh-CN" altLang="en-US" sz="2400" i="1" dirty="0" smtClean="0">
                <a:solidFill>
                  <a:srgbClr val="282917"/>
                </a:solidFill>
                <a:latin typeface="Times New Roman" panose="02020603050405020304" pitchFamily="18" charset="0"/>
                <a:cs typeface="Times New Roman" panose="02020603050405020304" pitchFamily="18" charset="0"/>
              </a:rPr>
              <a:t>Case </a:t>
            </a:r>
            <a:r>
              <a:rPr lang="zh-CN" altLang="en-US" sz="2400" i="1" dirty="0">
                <a:solidFill>
                  <a:srgbClr val="282917"/>
                </a:solidFill>
                <a:latin typeface="Times New Roman" panose="02020603050405020304" pitchFamily="18" charset="0"/>
                <a:cs typeface="Times New Roman" panose="02020603050405020304" pitchFamily="18" charset="0"/>
              </a:rPr>
              <a:t>1:</a:t>
            </a:r>
            <a:r>
              <a:rPr lang="zh-CN" altLang="en-US" dirty="0">
                <a:solidFill>
                  <a:srgbClr val="FF0000"/>
                </a:solidFill>
                <a:latin typeface="Times New Roman" panose="02020603050405020304" pitchFamily="18" charset="0"/>
                <a:cs typeface="Times New Roman" panose="02020603050405020304" pitchFamily="18" charset="0"/>
              </a:rPr>
              <a:t> </a:t>
            </a:r>
            <a:r>
              <a:rPr lang="zh-CN" altLang="en-US" sz="2000" dirty="0">
                <a:solidFill>
                  <a:srgbClr val="FF0000"/>
                </a:solidFill>
                <a:latin typeface="Times New Roman" panose="02020603050405020304" pitchFamily="18" charset="0"/>
                <a:cs typeface="Times New Roman" panose="02020603050405020304" pitchFamily="18" charset="0"/>
              </a:rPr>
              <a:t> </a:t>
            </a:r>
            <a:br>
              <a:rPr lang="zh-CN" altLang="en-US" dirty="0"/>
            </a:br>
            <a:endParaRPr lang="zh-CN" altLang="en-US" dirty="0"/>
          </a:p>
        </p:txBody>
      </p:sp>
      <p:grpSp>
        <p:nvGrpSpPr>
          <p:cNvPr id="12291" name="Group 27"/>
          <p:cNvGrpSpPr/>
          <p:nvPr/>
        </p:nvGrpSpPr>
        <p:grpSpPr>
          <a:xfrm>
            <a:off x="1255713" y="1524000"/>
            <a:ext cx="7519987" cy="4076700"/>
            <a:chOff x="0" y="-107"/>
            <a:chExt cx="4737" cy="2568"/>
          </a:xfrm>
        </p:grpSpPr>
        <p:sp>
          <p:nvSpPr>
            <p:cNvPr id="12292" name="Text Box 15"/>
            <p:cNvSpPr txBox="1"/>
            <p:nvPr/>
          </p:nvSpPr>
          <p:spPr>
            <a:xfrm>
              <a:off x="1181" y="0"/>
              <a:ext cx="3556" cy="2461"/>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r>
                <a:rPr lang="en-US" altLang="zh-CN" sz="2000" dirty="0">
                  <a:solidFill>
                    <a:schemeClr val="tx1"/>
                  </a:solidFill>
                  <a:latin typeface="Times New Roman" panose="02020603050405020304" pitchFamily="18" charset="0"/>
                </a:rPr>
                <a:t>Memo</a:t>
              </a:r>
              <a:endParaRPr lang="en-US" altLang="zh-CN" sz="2000" dirty="0">
                <a:solidFill>
                  <a:schemeClr val="tx1"/>
                </a:solidFill>
                <a:latin typeface="Times New Roman" panose="02020603050405020304" pitchFamily="18" charset="0"/>
              </a:endParaRPr>
            </a:p>
            <a:p>
              <a:pPr marL="0" lvl="0" indent="0" algn="ctr" eaLnBrk="1" hangingPunct="1">
                <a:spcBef>
                  <a:spcPct val="0"/>
                </a:spcBef>
                <a:buSzTx/>
                <a:buNone/>
              </a:pPr>
              <a:endParaRPr lang="en-US" altLang="zh-CN" sz="2000" dirty="0">
                <a:solidFill>
                  <a:schemeClr val="tx1"/>
                </a:solidFill>
                <a:latin typeface="Times New Roman" panose="02020603050405020304" pitchFamily="18" charset="0"/>
              </a:endParaRPr>
            </a:p>
            <a:p>
              <a:pPr marL="0" lvl="0" indent="0" algn="just" eaLnBrk="1" hangingPunct="1">
                <a:spcBef>
                  <a:spcPct val="0"/>
                </a:spcBef>
                <a:buSzTx/>
                <a:buNone/>
              </a:pPr>
              <a:r>
                <a:rPr lang="en-US" altLang="zh-CN" sz="2000" dirty="0">
                  <a:solidFill>
                    <a:schemeClr val="tx1"/>
                  </a:solidFill>
                  <a:latin typeface="Times New Roman" panose="02020603050405020304" pitchFamily="18" charset="0"/>
                </a:rPr>
                <a:t>To</a:t>
              </a:r>
              <a:r>
                <a:rPr lang="zh-CN" altLang="en-US" sz="2000" dirty="0">
                  <a:solidFill>
                    <a:schemeClr val="tx1"/>
                  </a:solidFill>
                  <a:latin typeface="Times New Roman" panose="02020603050405020304" pitchFamily="18" charset="0"/>
                </a:rPr>
                <a:t>：</a:t>
              </a:r>
              <a:r>
                <a:rPr lang="en-US" altLang="zh-CN" sz="2000" dirty="0">
                  <a:solidFill>
                    <a:schemeClr val="tx1"/>
                  </a:solidFill>
                  <a:latin typeface="Times New Roman" panose="02020603050405020304" pitchFamily="18" charset="0"/>
                </a:rPr>
                <a:t>Department managers </a:t>
              </a:r>
              <a:endParaRPr lang="en-US" altLang="zh-CN" sz="2000" dirty="0">
                <a:solidFill>
                  <a:schemeClr val="tx1"/>
                </a:solidFill>
                <a:latin typeface="Times New Roman" panose="02020603050405020304" pitchFamily="18" charset="0"/>
              </a:endParaRPr>
            </a:p>
            <a:p>
              <a:pPr marL="0" lvl="0" indent="0" algn="just" eaLnBrk="1" hangingPunct="1">
                <a:spcBef>
                  <a:spcPct val="0"/>
                </a:spcBef>
                <a:buSzTx/>
                <a:buNone/>
              </a:pPr>
              <a:r>
                <a:rPr lang="en-US" altLang="zh-CN" sz="2000" dirty="0">
                  <a:solidFill>
                    <a:schemeClr val="tx1"/>
                  </a:solidFill>
                  <a:latin typeface="Times New Roman" panose="02020603050405020304" pitchFamily="18" charset="0"/>
                </a:rPr>
                <a:t>From</a:t>
              </a:r>
              <a:r>
                <a:rPr lang="zh-CN" altLang="en-US" sz="2000" dirty="0">
                  <a:solidFill>
                    <a:schemeClr val="tx1"/>
                  </a:solidFill>
                  <a:latin typeface="Times New Roman" panose="02020603050405020304" pitchFamily="18" charset="0"/>
                </a:rPr>
                <a:t>：</a:t>
              </a:r>
              <a:r>
                <a:rPr lang="en-US" altLang="zh-CN" sz="2000" dirty="0">
                  <a:solidFill>
                    <a:schemeClr val="tx1"/>
                  </a:solidFill>
                  <a:latin typeface="Times New Roman" panose="02020603050405020304" pitchFamily="18" charset="0"/>
                </a:rPr>
                <a:t>Lucy</a:t>
              </a:r>
              <a:r>
                <a:rPr lang="zh-CN" altLang="en-US" sz="2000" dirty="0">
                  <a:solidFill>
                    <a:schemeClr val="tx1"/>
                  </a:solidFill>
                  <a:latin typeface="Times New Roman" panose="02020603050405020304" pitchFamily="18" charset="0"/>
                </a:rPr>
                <a:t>，</a:t>
              </a:r>
              <a:r>
                <a:rPr lang="en-US" altLang="zh-CN" sz="2000" dirty="0">
                  <a:solidFill>
                    <a:schemeClr val="tx1"/>
                  </a:solidFill>
                  <a:latin typeface="Times New Roman" panose="02020603050405020304" pitchFamily="18" charset="0"/>
                </a:rPr>
                <a:t>training manager</a:t>
              </a:r>
              <a:endParaRPr lang="en-US" altLang="zh-CN" sz="2000" dirty="0">
                <a:solidFill>
                  <a:schemeClr val="tx1"/>
                </a:solidFill>
                <a:latin typeface="Times New Roman" panose="02020603050405020304" pitchFamily="18" charset="0"/>
              </a:endParaRPr>
            </a:p>
            <a:p>
              <a:pPr marL="0" lvl="0" indent="0" algn="just" eaLnBrk="1" hangingPunct="1">
                <a:spcBef>
                  <a:spcPct val="0"/>
                </a:spcBef>
                <a:buSzTx/>
                <a:buNone/>
              </a:pPr>
              <a:r>
                <a:rPr lang="en-US" altLang="zh-CN" sz="2000" dirty="0">
                  <a:solidFill>
                    <a:schemeClr val="tx1"/>
                  </a:solidFill>
                  <a:latin typeface="Times New Roman" panose="02020603050405020304" pitchFamily="18" charset="0"/>
                </a:rPr>
                <a:t>Date</a:t>
              </a:r>
              <a:r>
                <a:rPr lang="zh-CN" altLang="en-US" sz="2000" dirty="0">
                  <a:solidFill>
                    <a:schemeClr val="tx1"/>
                  </a:solidFill>
                  <a:latin typeface="Times New Roman" panose="02020603050405020304" pitchFamily="18" charset="0"/>
                </a:rPr>
                <a:t>：</a:t>
              </a:r>
              <a:r>
                <a:rPr lang="en-US" altLang="zh-CN" sz="2000" dirty="0">
                  <a:solidFill>
                    <a:schemeClr val="tx1"/>
                  </a:solidFill>
                  <a:latin typeface="Times New Roman" panose="02020603050405020304" pitchFamily="18" charset="0"/>
                </a:rPr>
                <a:t>March 23</a:t>
              </a:r>
              <a:r>
                <a:rPr lang="zh-CN" altLang="en-US" sz="2000" dirty="0">
                  <a:solidFill>
                    <a:schemeClr val="tx1"/>
                  </a:solidFill>
                  <a:latin typeface="Times New Roman" panose="02020603050405020304" pitchFamily="18" charset="0"/>
                </a:rPr>
                <a:t>，</a:t>
              </a:r>
              <a:r>
                <a:rPr lang="en-US" altLang="zh-CN" sz="2000" dirty="0">
                  <a:solidFill>
                    <a:schemeClr val="tx1"/>
                  </a:solidFill>
                  <a:latin typeface="Times New Roman" panose="02020603050405020304" pitchFamily="18" charset="0"/>
                </a:rPr>
                <a:t>2016</a:t>
              </a:r>
              <a:endParaRPr lang="en-US" altLang="zh-CN" sz="2000" dirty="0">
                <a:solidFill>
                  <a:schemeClr val="tx1"/>
                </a:solidFill>
                <a:latin typeface="Times New Roman" panose="02020603050405020304" pitchFamily="18" charset="0"/>
              </a:endParaRPr>
            </a:p>
            <a:p>
              <a:pPr marL="0" lvl="0" indent="0" algn="just" eaLnBrk="1" hangingPunct="1">
                <a:spcBef>
                  <a:spcPct val="0"/>
                </a:spcBef>
                <a:buSzTx/>
                <a:buNone/>
              </a:pPr>
              <a:r>
                <a:rPr lang="en-US" altLang="zh-CN" sz="2000" dirty="0">
                  <a:solidFill>
                    <a:schemeClr val="tx1"/>
                  </a:solidFill>
                  <a:latin typeface="Times New Roman" panose="02020603050405020304" pitchFamily="18" charset="0"/>
                </a:rPr>
                <a:t>Subject</a:t>
              </a:r>
              <a:r>
                <a:rPr lang="zh-CN" altLang="en-US" sz="2000" dirty="0">
                  <a:solidFill>
                    <a:schemeClr val="tx1"/>
                  </a:solidFill>
                  <a:latin typeface="Times New Roman" panose="02020603050405020304" pitchFamily="18" charset="0"/>
                </a:rPr>
                <a:t>：</a:t>
              </a:r>
              <a:r>
                <a:rPr lang="en-US" altLang="zh-CN" sz="2000" dirty="0">
                  <a:solidFill>
                    <a:schemeClr val="tx1"/>
                  </a:solidFill>
                  <a:latin typeface="Times New Roman" panose="02020603050405020304" pitchFamily="18" charset="0"/>
                </a:rPr>
                <a:t>The second session of online training program</a:t>
              </a:r>
              <a:endParaRPr lang="en-US" altLang="zh-CN" sz="2000" dirty="0">
                <a:solidFill>
                  <a:schemeClr val="tx1"/>
                </a:solidFill>
                <a:latin typeface="Times New Roman" panose="02020603050405020304" pitchFamily="18" charset="0"/>
              </a:endParaRPr>
            </a:p>
            <a:p>
              <a:pPr marL="0" lvl="0" indent="0" algn="just" eaLnBrk="1" hangingPunct="1">
                <a:spcBef>
                  <a:spcPct val="0"/>
                </a:spcBef>
                <a:buSzTx/>
                <a:buNone/>
              </a:pPr>
              <a:endParaRPr lang="en-US" altLang="zh-CN" sz="2000" dirty="0">
                <a:solidFill>
                  <a:schemeClr val="tx1"/>
                </a:solidFill>
                <a:latin typeface="Times New Roman" panose="02020603050405020304" pitchFamily="18" charset="0"/>
              </a:endParaRPr>
            </a:p>
            <a:p>
              <a:pPr marL="0" lvl="0" indent="0" algn="just" eaLnBrk="1" hangingPunct="1">
                <a:spcBef>
                  <a:spcPct val="0"/>
                </a:spcBef>
                <a:buSzTx/>
                <a:buNone/>
              </a:pPr>
              <a:r>
                <a:rPr lang="en-US" altLang="zh-CN" sz="2000" b="0" dirty="0">
                  <a:solidFill>
                    <a:schemeClr val="tx1"/>
                  </a:solidFill>
                  <a:latin typeface="Times New Roman" panose="02020603050405020304" pitchFamily="18" charset="0"/>
                </a:rPr>
                <a:t>We are arranging the second session of online training program next week. Trainees should follow the rules</a:t>
              </a:r>
              <a:r>
                <a:rPr lang="zh-CN" altLang="en-US" sz="2000" b="0" dirty="0">
                  <a:solidFill>
                    <a:schemeClr val="tx1"/>
                  </a:solidFill>
                  <a:latin typeface="Times New Roman" panose="02020603050405020304" pitchFamily="18" charset="0"/>
                </a:rPr>
                <a:t>：</a:t>
              </a:r>
              <a:endParaRPr lang="zh-CN" altLang="en-US" sz="2000" b="0" dirty="0">
                <a:solidFill>
                  <a:schemeClr val="tx1"/>
                </a:solidFill>
                <a:latin typeface="Times New Roman" panose="02020603050405020304" pitchFamily="18" charset="0"/>
              </a:endParaRPr>
            </a:p>
            <a:p>
              <a:pPr marL="0" lvl="0" indent="0" eaLnBrk="1" hangingPunct="1">
                <a:spcBef>
                  <a:spcPct val="0"/>
                </a:spcBef>
                <a:buSzTx/>
                <a:buNone/>
              </a:pPr>
              <a:endParaRPr lang="en-US" altLang="zh-CN" sz="2000" b="0" dirty="0">
                <a:solidFill>
                  <a:schemeClr val="tx1"/>
                </a:solidFill>
                <a:latin typeface="Times New Roman" panose="02020603050405020304" pitchFamily="18" charset="0"/>
              </a:endParaRPr>
            </a:p>
          </p:txBody>
        </p:sp>
        <p:sp>
          <p:nvSpPr>
            <p:cNvPr id="12293" name="Rectangle 16"/>
            <p:cNvSpPr/>
            <p:nvPr/>
          </p:nvSpPr>
          <p:spPr>
            <a:xfrm>
              <a:off x="8" y="-107"/>
              <a:ext cx="989" cy="508"/>
            </a:xfrm>
            <a:prstGeom prst="rect">
              <a:avLst/>
            </a:prstGeom>
            <a:solidFill>
              <a:srgbClr val="FFFFFF"/>
            </a:solidFill>
            <a:ln w="9525" cap="flat" cmpd="sng">
              <a:solidFill>
                <a:schemeClr val="accent1"/>
              </a:solidFill>
              <a:prstDash val="solid"/>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en-US" altLang="zh-CN" sz="1800" dirty="0">
                  <a:solidFill>
                    <a:schemeClr val="tx1"/>
                  </a:solidFill>
                  <a:latin typeface="Times New Roman" panose="02020603050405020304" pitchFamily="18" charset="0"/>
                </a:rPr>
                <a:t>Receiver’s name </a:t>
              </a:r>
              <a:endParaRPr lang="en-US" altLang="zh-CN" sz="1800" dirty="0">
                <a:solidFill>
                  <a:schemeClr val="tx1"/>
                </a:solidFill>
                <a:latin typeface="Times New Roman" panose="02020603050405020304" pitchFamily="18" charset="0"/>
              </a:endParaRPr>
            </a:p>
            <a:p>
              <a:pPr marL="0" lvl="0" indent="0" algn="just" eaLnBrk="1" hangingPunct="1">
                <a:spcBef>
                  <a:spcPct val="0"/>
                </a:spcBef>
                <a:buSzTx/>
                <a:buNone/>
              </a:pPr>
              <a:r>
                <a:rPr lang="en-US" altLang="zh-CN" sz="1800" dirty="0">
                  <a:solidFill>
                    <a:schemeClr val="tx1"/>
                  </a:solidFill>
                  <a:latin typeface="Times New Roman" panose="02020603050405020304" pitchFamily="18" charset="0"/>
                </a:rPr>
                <a:t>and job title</a:t>
              </a:r>
              <a:endParaRPr lang="en-US" altLang="zh-CN" sz="1800" dirty="0">
                <a:solidFill>
                  <a:schemeClr val="tx1"/>
                </a:solidFill>
                <a:latin typeface="Times New Roman" panose="02020603050405020304" pitchFamily="18" charset="0"/>
              </a:endParaRPr>
            </a:p>
          </p:txBody>
        </p:sp>
        <p:sp>
          <p:nvSpPr>
            <p:cNvPr id="12294" name="Line 17"/>
            <p:cNvSpPr/>
            <p:nvPr/>
          </p:nvSpPr>
          <p:spPr>
            <a:xfrm>
              <a:off x="1001" y="197"/>
              <a:ext cx="240" cy="272"/>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sp>
          <p:nvSpPr>
            <p:cNvPr id="12295" name="Rectangle 18"/>
            <p:cNvSpPr/>
            <p:nvPr/>
          </p:nvSpPr>
          <p:spPr>
            <a:xfrm>
              <a:off x="0" y="502"/>
              <a:ext cx="989" cy="255"/>
            </a:xfrm>
            <a:prstGeom prst="rect">
              <a:avLst/>
            </a:prstGeom>
            <a:solidFill>
              <a:srgbClr val="FFFFFF"/>
            </a:solidFill>
            <a:ln w="9525" cap="flat" cmpd="sng">
              <a:solidFill>
                <a:schemeClr val="accent1"/>
              </a:solidFill>
              <a:prstDash val="solid"/>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en-US" altLang="zh-CN" sz="1800" dirty="0">
                  <a:solidFill>
                    <a:schemeClr val="tx1"/>
                  </a:solidFill>
                  <a:latin typeface="Times New Roman" panose="02020603050405020304" pitchFamily="18" charset="0"/>
                </a:rPr>
                <a:t>Sender’s name </a:t>
              </a:r>
              <a:endParaRPr lang="en-US" altLang="zh-CN" sz="1800" dirty="0">
                <a:solidFill>
                  <a:schemeClr val="tx1"/>
                </a:solidFill>
                <a:latin typeface="Times New Roman" panose="02020603050405020304" pitchFamily="18" charset="0"/>
              </a:endParaRPr>
            </a:p>
          </p:txBody>
        </p:sp>
        <p:sp>
          <p:nvSpPr>
            <p:cNvPr id="12296" name="Rectangle 19"/>
            <p:cNvSpPr/>
            <p:nvPr/>
          </p:nvSpPr>
          <p:spPr>
            <a:xfrm>
              <a:off x="1" y="941"/>
              <a:ext cx="989" cy="279"/>
            </a:xfrm>
            <a:prstGeom prst="rect">
              <a:avLst/>
            </a:prstGeom>
            <a:solidFill>
              <a:srgbClr val="FFFFFF"/>
            </a:solidFill>
            <a:ln w="9525" cap="flat" cmpd="sng">
              <a:solidFill>
                <a:schemeClr val="accent1"/>
              </a:solidFill>
              <a:prstDash val="solid"/>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en-US" altLang="zh-CN" sz="1800" dirty="0">
                  <a:solidFill>
                    <a:schemeClr val="tx1"/>
                  </a:solidFill>
                  <a:latin typeface="Times New Roman" panose="02020603050405020304" pitchFamily="18" charset="0"/>
                </a:rPr>
                <a:t>The issuing time</a:t>
              </a:r>
              <a:endParaRPr lang="en-US" altLang="zh-CN" sz="1800" dirty="0">
                <a:solidFill>
                  <a:schemeClr val="tx1"/>
                </a:solidFill>
                <a:latin typeface="Times New Roman" panose="02020603050405020304" pitchFamily="18" charset="0"/>
              </a:endParaRPr>
            </a:p>
          </p:txBody>
        </p:sp>
        <p:sp>
          <p:nvSpPr>
            <p:cNvPr id="12297" name="Rectangle 20"/>
            <p:cNvSpPr/>
            <p:nvPr/>
          </p:nvSpPr>
          <p:spPr>
            <a:xfrm>
              <a:off x="24" y="1414"/>
              <a:ext cx="661" cy="295"/>
            </a:xfrm>
            <a:prstGeom prst="rect">
              <a:avLst/>
            </a:prstGeom>
            <a:solidFill>
              <a:srgbClr val="FFFFFF"/>
            </a:solidFill>
            <a:ln w="9525" cap="flat" cmpd="sng">
              <a:solidFill>
                <a:schemeClr val="accent1"/>
              </a:solidFill>
              <a:prstDash val="solid"/>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en-US" altLang="zh-CN" sz="1800" dirty="0">
                  <a:solidFill>
                    <a:schemeClr val="tx1"/>
                  </a:solidFill>
                  <a:latin typeface="Times New Roman" panose="02020603050405020304" pitchFamily="18" charset="0"/>
                </a:rPr>
                <a:t>Opening</a:t>
              </a:r>
              <a:endParaRPr lang="en-US" altLang="zh-CN" sz="1800" dirty="0">
                <a:solidFill>
                  <a:schemeClr val="tx1"/>
                </a:solidFill>
                <a:latin typeface="Times New Roman" panose="02020603050405020304" pitchFamily="18" charset="0"/>
              </a:endParaRPr>
            </a:p>
          </p:txBody>
        </p:sp>
        <p:sp>
          <p:nvSpPr>
            <p:cNvPr id="12298" name="Rectangle 21"/>
            <p:cNvSpPr/>
            <p:nvPr/>
          </p:nvSpPr>
          <p:spPr>
            <a:xfrm>
              <a:off x="2456" y="1222"/>
              <a:ext cx="1405" cy="283"/>
            </a:xfrm>
            <a:prstGeom prst="rect">
              <a:avLst/>
            </a:prstGeom>
            <a:solidFill>
              <a:srgbClr val="FFFFFF"/>
            </a:solidFill>
            <a:ln w="9525" cap="flat" cmpd="sng">
              <a:solidFill>
                <a:schemeClr val="accent1"/>
              </a:solidFill>
              <a:prstDash val="solid"/>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en-US" altLang="zh-CN" sz="1800" dirty="0">
                  <a:solidFill>
                    <a:schemeClr val="tx1"/>
                  </a:solidFill>
                  <a:latin typeface="Times New Roman" panose="02020603050405020304" pitchFamily="18" charset="0"/>
                </a:rPr>
                <a:t>The topic of the memo</a:t>
              </a:r>
              <a:endParaRPr lang="en-US" altLang="zh-CN" sz="1800" dirty="0">
                <a:solidFill>
                  <a:schemeClr val="tx1"/>
                </a:solidFill>
                <a:latin typeface="Times New Roman" panose="02020603050405020304" pitchFamily="18" charset="0"/>
              </a:endParaRPr>
            </a:p>
          </p:txBody>
        </p:sp>
        <p:sp>
          <p:nvSpPr>
            <p:cNvPr id="12299" name="Line 23"/>
            <p:cNvSpPr/>
            <p:nvPr/>
          </p:nvSpPr>
          <p:spPr>
            <a:xfrm>
              <a:off x="985" y="693"/>
              <a:ext cx="280" cy="8"/>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sp>
          <p:nvSpPr>
            <p:cNvPr id="12300" name="Line 24"/>
            <p:cNvSpPr/>
            <p:nvPr/>
          </p:nvSpPr>
          <p:spPr>
            <a:xfrm flipV="1">
              <a:off x="993" y="909"/>
              <a:ext cx="264" cy="160"/>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sp>
          <p:nvSpPr>
            <p:cNvPr id="12301" name="Line 25"/>
            <p:cNvSpPr/>
            <p:nvPr/>
          </p:nvSpPr>
          <p:spPr>
            <a:xfrm flipH="1" flipV="1">
              <a:off x="1729" y="1165"/>
              <a:ext cx="720" cy="192"/>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sp>
          <p:nvSpPr>
            <p:cNvPr id="12302" name="Line 26"/>
            <p:cNvSpPr/>
            <p:nvPr/>
          </p:nvSpPr>
          <p:spPr>
            <a:xfrm>
              <a:off x="689" y="1533"/>
              <a:ext cx="568" cy="128"/>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grpSp>
    </p:spTree>
  </p:cSld>
  <p:clrMapOvr>
    <a:masterClrMapping/>
  </p:clrMapOvr>
  <p:transition>
    <p:sndAc>
      <p:stSnd>
        <p:snd r:embed="rId1" name="camera.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19"/>
          <p:cNvGrpSpPr/>
          <p:nvPr/>
        </p:nvGrpSpPr>
        <p:grpSpPr>
          <a:xfrm>
            <a:off x="1976438" y="1282700"/>
            <a:ext cx="6203950" cy="4714875"/>
            <a:chOff x="0" y="0"/>
            <a:chExt cx="3556" cy="2813"/>
          </a:xfrm>
        </p:grpSpPr>
        <p:sp>
          <p:nvSpPr>
            <p:cNvPr id="13315" name="Text Box 3"/>
            <p:cNvSpPr txBox="1"/>
            <p:nvPr/>
          </p:nvSpPr>
          <p:spPr>
            <a:xfrm>
              <a:off x="0" y="0"/>
              <a:ext cx="3556" cy="2813"/>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None/>
              </a:pPr>
              <a:r>
                <a:rPr lang="en-US" altLang="zh-CN" sz="2000" b="0" dirty="0">
                  <a:solidFill>
                    <a:schemeClr val="tx1"/>
                  </a:solidFill>
                  <a:latin typeface="Times New Roman" panose="02020603050405020304" pitchFamily="18" charset="0"/>
                </a:rPr>
                <a:t>1. The trainees should attend the training on time.</a:t>
              </a:r>
              <a:endParaRPr lang="en-US" altLang="zh-CN" sz="2000" b="0" dirty="0">
                <a:solidFill>
                  <a:schemeClr val="tx1"/>
                </a:solidFill>
                <a:latin typeface="Times New Roman" panose="02020603050405020304" pitchFamily="18" charset="0"/>
              </a:endParaRPr>
            </a:p>
            <a:p>
              <a:pPr marL="0" lvl="0" indent="0" eaLnBrk="1" hangingPunct="1">
                <a:spcBef>
                  <a:spcPct val="0"/>
                </a:spcBef>
                <a:buSzTx/>
                <a:buNone/>
              </a:pPr>
              <a:r>
                <a:rPr lang="en-US" altLang="zh-CN" sz="2000" b="0" dirty="0">
                  <a:solidFill>
                    <a:schemeClr val="tx1"/>
                  </a:solidFill>
                  <a:latin typeface="Times New Roman" panose="02020603050405020304" pitchFamily="18" charset="0"/>
                </a:rPr>
                <a:t>2. Everyone need to familiarize themselves with the  online chat function and whiteboard option before the training.</a:t>
              </a:r>
              <a:endParaRPr lang="en-US" altLang="zh-CN" sz="2000" b="0" dirty="0">
                <a:solidFill>
                  <a:schemeClr val="tx1"/>
                </a:solidFill>
                <a:latin typeface="Times New Roman" panose="02020603050405020304" pitchFamily="18" charset="0"/>
              </a:endParaRPr>
            </a:p>
            <a:p>
              <a:pPr marL="0" lvl="0" indent="0" eaLnBrk="1" hangingPunct="1">
                <a:spcBef>
                  <a:spcPct val="0"/>
                </a:spcBef>
                <a:buSzTx/>
                <a:buNone/>
              </a:pPr>
              <a:r>
                <a:rPr lang="en-US" altLang="zh-CN" sz="2000" b="0" dirty="0">
                  <a:solidFill>
                    <a:schemeClr val="tx1"/>
                  </a:solidFill>
                  <a:latin typeface="Times New Roman" panose="02020603050405020304" pitchFamily="18" charset="0"/>
                </a:rPr>
                <a:t>3. Before each class, the trainees need to do their  reading assignments and to complete the exercises assigned on the online forum.</a:t>
              </a:r>
              <a:endParaRPr lang="en-US" altLang="zh-CN" sz="2000" b="0" dirty="0">
                <a:solidFill>
                  <a:schemeClr val="tx1"/>
                </a:solidFill>
                <a:latin typeface="Times New Roman" panose="02020603050405020304" pitchFamily="18" charset="0"/>
              </a:endParaRPr>
            </a:p>
            <a:p>
              <a:pPr marL="0" lvl="0" indent="0" eaLnBrk="1" hangingPunct="1">
                <a:spcBef>
                  <a:spcPct val="0"/>
                </a:spcBef>
                <a:buSzTx/>
                <a:buNone/>
              </a:pPr>
              <a:r>
                <a:rPr lang="en-US" altLang="zh-CN" sz="2000" b="0" dirty="0">
                  <a:solidFill>
                    <a:schemeClr val="tx1"/>
                  </a:solidFill>
                  <a:latin typeface="Times New Roman" panose="02020603050405020304" pitchFamily="18" charset="0"/>
                </a:rPr>
                <a:t>4. After class, everyone need to go over the training content.</a:t>
              </a:r>
              <a:endParaRPr lang="en-US" altLang="zh-CN" sz="2000" b="0" dirty="0">
                <a:solidFill>
                  <a:schemeClr val="tx1"/>
                </a:solidFill>
                <a:latin typeface="Times New Roman" panose="02020603050405020304" pitchFamily="18" charset="0"/>
              </a:endParaRPr>
            </a:p>
            <a:p>
              <a:pPr marL="0" lvl="0" indent="0" eaLnBrk="1" hangingPunct="1">
                <a:spcBef>
                  <a:spcPct val="0"/>
                </a:spcBef>
                <a:buSzTx/>
                <a:buNone/>
              </a:pPr>
              <a:endParaRPr lang="en-US" altLang="zh-CN" sz="2000" b="0" dirty="0">
                <a:solidFill>
                  <a:schemeClr val="tx1"/>
                </a:solidFill>
                <a:latin typeface="Times New Roman" panose="02020603050405020304" pitchFamily="18" charset="0"/>
              </a:endParaRPr>
            </a:p>
            <a:p>
              <a:pPr marL="0" lvl="0" indent="0" eaLnBrk="1" hangingPunct="1">
                <a:spcBef>
                  <a:spcPct val="0"/>
                </a:spcBef>
                <a:buSzTx/>
                <a:buNone/>
              </a:pPr>
              <a:r>
                <a:rPr lang="en-US" altLang="zh-CN" sz="2000" b="0" dirty="0">
                  <a:solidFill>
                    <a:schemeClr val="tx1"/>
                  </a:solidFill>
                  <a:latin typeface="Times New Roman" panose="02020603050405020304" pitchFamily="18" charset="0"/>
                </a:rPr>
                <a:t>I hope everyone enjoy the training.</a:t>
              </a:r>
              <a:endParaRPr lang="en-US" altLang="zh-CN" sz="2000" b="0" dirty="0">
                <a:solidFill>
                  <a:schemeClr val="tx1"/>
                </a:solidFill>
                <a:latin typeface="Times New Roman" panose="02020603050405020304" pitchFamily="18" charset="0"/>
              </a:endParaRPr>
            </a:p>
            <a:p>
              <a:pPr marL="0" lvl="0" indent="0" eaLnBrk="1" hangingPunct="1">
                <a:spcBef>
                  <a:spcPct val="0"/>
                </a:spcBef>
                <a:buSzTx/>
                <a:buNone/>
              </a:pPr>
              <a:endParaRPr lang="en-US" altLang="zh-CN" sz="2000" b="0" dirty="0">
                <a:solidFill>
                  <a:schemeClr val="tx1"/>
                </a:solidFill>
                <a:latin typeface="Times New Roman" panose="02020603050405020304" pitchFamily="18" charset="0"/>
              </a:endParaRPr>
            </a:p>
            <a:p>
              <a:pPr marL="0" lvl="0" indent="0" eaLnBrk="1" hangingPunct="1">
                <a:spcBef>
                  <a:spcPct val="0"/>
                </a:spcBef>
                <a:buSzTx/>
                <a:buNone/>
              </a:pPr>
              <a:endParaRPr lang="en-US" altLang="zh-CN" sz="2000" b="0" dirty="0">
                <a:solidFill>
                  <a:schemeClr val="tx1"/>
                </a:solidFill>
                <a:latin typeface="Times New Roman" panose="02020603050405020304" pitchFamily="18" charset="0"/>
              </a:endParaRPr>
            </a:p>
          </p:txBody>
        </p:sp>
        <p:sp>
          <p:nvSpPr>
            <p:cNvPr id="13316" name="Rectangle 14"/>
            <p:cNvSpPr/>
            <p:nvPr/>
          </p:nvSpPr>
          <p:spPr>
            <a:xfrm>
              <a:off x="1883" y="2326"/>
              <a:ext cx="661" cy="295"/>
            </a:xfrm>
            <a:prstGeom prst="rect">
              <a:avLst/>
            </a:prstGeom>
            <a:solidFill>
              <a:srgbClr val="FFFFFF"/>
            </a:solidFill>
            <a:ln w="9525" cap="flat" cmpd="sng">
              <a:solidFill>
                <a:schemeClr val="accent1"/>
              </a:solidFill>
              <a:prstDash val="solid"/>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en-US" altLang="zh-CN" sz="1800" dirty="0">
                  <a:solidFill>
                    <a:schemeClr val="tx1"/>
                  </a:solidFill>
                  <a:latin typeface="Times New Roman" panose="02020603050405020304" pitchFamily="18" charset="0"/>
                </a:rPr>
                <a:t>Closing </a:t>
              </a:r>
              <a:endParaRPr lang="en-US" altLang="zh-CN" sz="1800" dirty="0">
                <a:solidFill>
                  <a:schemeClr val="tx1"/>
                </a:solidFill>
                <a:latin typeface="Times New Roman" panose="02020603050405020304" pitchFamily="18" charset="0"/>
              </a:endParaRPr>
            </a:p>
          </p:txBody>
        </p:sp>
        <p:sp>
          <p:nvSpPr>
            <p:cNvPr id="13317" name="Line 15"/>
            <p:cNvSpPr/>
            <p:nvPr/>
          </p:nvSpPr>
          <p:spPr>
            <a:xfrm flipH="1" flipV="1">
              <a:off x="1212" y="2149"/>
              <a:ext cx="680" cy="312"/>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sp>
          <p:nvSpPr>
            <p:cNvPr id="13318" name="AutoShape 16"/>
            <p:cNvSpPr/>
            <p:nvPr/>
          </p:nvSpPr>
          <p:spPr>
            <a:xfrm>
              <a:off x="3364" y="85"/>
              <a:ext cx="64" cy="1744"/>
            </a:xfrm>
            <a:prstGeom prst="rightBrace">
              <a:avLst>
                <a:gd name="adj1" fmla="val 227083"/>
                <a:gd name="adj2" fmla="val 50000"/>
              </a:avLst>
            </a:prstGeom>
            <a:noFill/>
            <a:ln w="9525" cap="rnd" cmpd="sng">
              <a:solidFill>
                <a:schemeClr val="tx1"/>
              </a:solidFill>
              <a:prstDash val="sysDot"/>
              <a:headEnd type="none" w="med" len="med"/>
              <a:tailEnd type="none" w="med" len="med"/>
            </a:ln>
            <a:effectLst>
              <a:prstShdw prst="shdw13" dist="53882" dir="13499999">
                <a:schemeClr val="bg2">
                  <a:alpha val="50000"/>
                </a:schemeClr>
              </a:prstShdw>
            </a:effectLst>
          </p:spPr>
          <p:txBody>
            <a:bodyPr wrap="none"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None/>
              </a:pPr>
              <a:endParaRPr lang="zh-CN" altLang="en-US" sz="1800" dirty="0">
                <a:solidFill>
                  <a:schemeClr val="tx1"/>
                </a:solidFill>
              </a:endParaRPr>
            </a:p>
          </p:txBody>
        </p:sp>
        <p:sp>
          <p:nvSpPr>
            <p:cNvPr id="13319" name="Rectangle 17"/>
            <p:cNvSpPr/>
            <p:nvPr/>
          </p:nvSpPr>
          <p:spPr>
            <a:xfrm>
              <a:off x="2891" y="1894"/>
              <a:ext cx="661" cy="295"/>
            </a:xfrm>
            <a:prstGeom prst="rect">
              <a:avLst/>
            </a:prstGeom>
            <a:solidFill>
              <a:srgbClr val="FFFFFF"/>
            </a:solidFill>
            <a:ln w="9525" cap="flat" cmpd="sng">
              <a:solidFill>
                <a:schemeClr val="accent1"/>
              </a:solidFill>
              <a:prstDash val="solid"/>
              <a:miter/>
              <a:headEnd type="none" w="med" len="med"/>
              <a:tailEnd type="none" w="med" len="med"/>
            </a:ln>
          </p:spPr>
          <p:txBody>
            <a:bodyPr lIns="0" tIns="0" rIns="0" bIns="0"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None/>
              </a:pPr>
              <a:r>
                <a:rPr lang="en-US" altLang="zh-CN" sz="1800" dirty="0">
                  <a:solidFill>
                    <a:schemeClr val="tx1"/>
                  </a:solidFill>
                  <a:latin typeface="Times New Roman" panose="02020603050405020304" pitchFamily="18" charset="0"/>
                </a:rPr>
                <a:t>     Body</a:t>
              </a:r>
              <a:endParaRPr lang="en-US" altLang="zh-CN" sz="1800" dirty="0">
                <a:solidFill>
                  <a:schemeClr val="tx1"/>
                </a:solidFill>
                <a:latin typeface="Times New Roman" panose="02020603050405020304" pitchFamily="18" charset="0"/>
              </a:endParaRPr>
            </a:p>
          </p:txBody>
        </p:sp>
        <p:sp>
          <p:nvSpPr>
            <p:cNvPr id="13320" name="Line 18"/>
            <p:cNvSpPr/>
            <p:nvPr/>
          </p:nvSpPr>
          <p:spPr>
            <a:xfrm flipH="1" flipV="1">
              <a:off x="3428" y="1037"/>
              <a:ext cx="72" cy="848"/>
            </a:xfrm>
            <a:prstGeom prst="line">
              <a:avLst/>
            </a:prstGeom>
            <a:ln w="9525" cap="flat" cmpd="sng">
              <a:solidFill>
                <a:schemeClr val="tx1"/>
              </a:solidFill>
              <a:prstDash val="solid"/>
              <a:headEnd type="none" w="med" len="med"/>
              <a:tailEnd type="triangle" w="med" len="med"/>
            </a:ln>
            <a:effectLst>
              <a:prstShdw prst="shdw13" dist="53882" dir="13499999">
                <a:schemeClr val="bg2">
                  <a:alpha val="50000"/>
                </a:schemeClr>
              </a:prstShdw>
            </a:effectLst>
          </p:spPr>
        </p:sp>
      </p:grpSp>
    </p:spTree>
  </p:cSld>
  <p:clrMapOvr>
    <a:masterClrMapping/>
  </p:clrMapOvr>
  <p:transition>
    <p:sndAc>
      <p:stSnd>
        <p:snd r:embed="rId1" name="camera.wav"/>
      </p:stSnd>
    </p:sndAc>
  </p:transition>
</p:sld>
</file>

<file path=ppt/tags/tag1.xml><?xml version="1.0" encoding="utf-8"?>
<p:tagLst xmlns:p="http://schemas.openxmlformats.org/presentationml/2006/main">
  <p:tag name="KSO_WPP_MARK_KEY" val="941d4f63-673a-4491-ba74-6fd3713fed2b"/>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outerShdw dist="53882" dir="13500000" algn="ctr" rotWithShape="0">
            <a:srgbClr val="808080">
              <a:alpha val="50000"/>
            </a:srgb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kumimoji="0" lang="en-US"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noFill/>
        <a:ln>
          <a:noFill/>
        </a:ln>
        <a:effectLst>
          <a:outerShdw dist="53882" dir="13500000" algn="ctr" rotWithShape="0">
            <a:srgbClr val="808080">
              <a:alpha val="50000"/>
            </a:srgb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kumimoji="0" lang="en-US"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1_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outerShdw dist="53882" dir="13500000" algn="ctr" rotWithShape="0">
            <a:srgbClr val="808080">
              <a:alpha val="50000"/>
            </a:srgb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kumimoji="0" lang="en-US"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noFill/>
        <a:ln>
          <a:noFill/>
        </a:ln>
        <a:effectLst>
          <a:outerShdw dist="53882" dir="13500000" algn="ctr" rotWithShape="0">
            <a:srgbClr val="808080">
              <a:alpha val="50000"/>
            </a:srgb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kumimoji="0" lang="en-US"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1_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1_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outerShdw dist="53882" dir="13500000" algn="ctr" rotWithShape="0">
            <a:srgbClr val="808080">
              <a:alpha val="50000"/>
            </a:srgb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kumimoji="0" lang="en-US"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noFill/>
        <a:ln>
          <a:noFill/>
        </a:ln>
        <a:effectLst>
          <a:outerShdw dist="53882" dir="13500000" algn="ctr" rotWithShape="0">
            <a:srgbClr val="808080">
              <a:alpha val="50000"/>
            </a:srgb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kumimoji="0" lang="en-US" altLang="zh-CN"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14799</Words>
  <Application>WPS 演示</Application>
  <PresentationFormat>全屏显示(4:3)</PresentationFormat>
  <Paragraphs>400</Paragraphs>
  <Slides>29</Slides>
  <Notes>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29</vt:i4>
      </vt:variant>
    </vt:vector>
  </HeadingPairs>
  <TitlesOfParts>
    <vt:vector size="42" baseType="lpstr">
      <vt:lpstr>Arial</vt:lpstr>
      <vt:lpstr>宋体</vt:lpstr>
      <vt:lpstr>Wingdings</vt:lpstr>
      <vt:lpstr>Times New Roman</vt:lpstr>
      <vt:lpstr>Calibri</vt:lpstr>
      <vt:lpstr>Cambria Math</vt:lpstr>
      <vt:lpstr>黑体</vt:lpstr>
      <vt:lpstr>微软雅黑</vt:lpstr>
      <vt:lpstr>Arial Unicode MS</vt:lpstr>
      <vt:lpstr>等线</vt:lpstr>
      <vt:lpstr>437TGp_bizpeople_light_ani</vt:lpstr>
      <vt:lpstr>1_437TGp_bizpeople_light_ani</vt:lpstr>
      <vt:lpstr>2_437TGp_bizpeople_light_ani</vt:lpstr>
      <vt:lpstr> Unit 5    Memos              备忘录 </vt:lpstr>
      <vt:lpstr> Ⅰ. Learning Objectives   </vt:lpstr>
      <vt:lpstr>Ⅱ.Leading-In </vt:lpstr>
      <vt:lpstr>PowerPoint 演示文稿</vt:lpstr>
      <vt:lpstr>PowerPoint 演示文稿</vt:lpstr>
      <vt:lpstr>PowerPoint 演示文稿</vt:lpstr>
      <vt:lpstr>PowerPoint 演示文稿</vt:lpstr>
      <vt:lpstr> Ⅲ. Formatting   Case 1:   </vt:lpstr>
      <vt:lpstr>PowerPoint 演示文稿</vt:lpstr>
      <vt:lpstr>Task 2 Directions: Read the sample and answer the following questions. </vt:lpstr>
      <vt:lpstr>PowerPoint 演示文稿</vt:lpstr>
      <vt:lpstr>Case 2: </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Ⅴ Strategy </vt:lpstr>
      <vt:lpstr>VI. Practice                                     Task 4  Directions: Translate the following English sentences to Chinese and vice versa.   </vt:lpstr>
      <vt:lpstr>VI. Practice                                     Task 4  Directions: Translate the following English sentences to Chinese and vice versa.   </vt:lpstr>
      <vt:lpstr>PowerPoint 演示文稿</vt:lpstr>
      <vt:lpstr>Task 5 Directions: Read the following sales letter and fill in the blanks with the right expressions according to the Chinese.   </vt:lpstr>
      <vt:lpstr>Task 6  Directions: Write a memo according to the given situation. </vt:lpstr>
      <vt:lpstr>PowerPoint 演示文稿</vt:lpstr>
      <vt:lpstr>VII. Read for Reference                           Sample 1</vt:lpstr>
      <vt:lpstr>Sample 2</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291</cp:revision>
  <dcterms:created xsi:type="dcterms:W3CDTF">2007-05-12T02:23:00Z</dcterms:created>
  <dcterms:modified xsi:type="dcterms:W3CDTF">2024-06-08T10:04:45Z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2052-12.1.0.17133</vt:lpwstr>
  </property>
  <property fmtid="{D5CDD505-2E9C-101B-9397-08002B2CF9AE}" pid="3" name="ICV">
    <vt:lpwstr>D499CDD01C004BE296202F8AC9B67885</vt:lpwstr>
  </property>
</Properties>
</file>